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9" r:id="rId4"/>
    <p:sldId id="260" r:id="rId5"/>
    <p:sldId id="261" r:id="rId6"/>
    <p:sldId id="262" r:id="rId7"/>
    <p:sldId id="263" r:id="rId8"/>
    <p:sldId id="264" r:id="rId9"/>
    <p:sldId id="258" r:id="rId10"/>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A8F6F"/>
    <a:srgbClr val="C9DCDB"/>
    <a:srgbClr val="000000"/>
    <a:srgbClr val="EBEBEB"/>
    <a:srgbClr val="FFFFFF"/>
    <a:srgbClr val="0045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55"/>
    <p:restoredTop sz="94724"/>
  </p:normalViewPr>
  <p:slideViewPr>
    <p:cSldViewPr snapToGrid="0">
      <p:cViewPr>
        <p:scale>
          <a:sx n="80" d="100"/>
          <a:sy n="80" d="100"/>
        </p:scale>
        <p:origin x="512" y="688"/>
      </p:cViewPr>
      <p:guideLst/>
    </p:cSldViewPr>
  </p:slideViewPr>
  <p:notesTextViewPr>
    <p:cViewPr>
      <p:scale>
        <a:sx n="60" d="100"/>
        <a:sy n="6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6A05D3-29BA-0041-9455-A7269A0665F5}" type="datetimeFigureOut">
              <a:rPr lang="en-US" smtClean="0"/>
              <a:t>1/24/26</a:t>
            </a:fld>
            <a:endParaRPr lang="en-US"/>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1B1592-E1D8-BB48-B6D3-7629F9BD6A48}" type="slidenum">
              <a:rPr lang="en-US" smtClean="0"/>
              <a:t>‹Nr.›</a:t>
            </a:fld>
            <a:endParaRPr lang="en-US"/>
          </a:p>
        </p:txBody>
      </p:sp>
    </p:spTree>
    <p:extLst>
      <p:ext uri="{BB962C8B-B14F-4D97-AF65-F5344CB8AC3E}">
        <p14:creationId xmlns:p14="http://schemas.microsoft.com/office/powerpoint/2010/main" val="294859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en-US" dirty="0"/>
          </a:p>
        </p:txBody>
      </p:sp>
      <p:sp>
        <p:nvSpPr>
          <p:cNvPr id="4" name="Foliennummernplatzhalter 3"/>
          <p:cNvSpPr>
            <a:spLocks noGrp="1"/>
          </p:cNvSpPr>
          <p:nvPr>
            <p:ph type="sldNum" sz="quarter" idx="5"/>
          </p:nvPr>
        </p:nvSpPr>
        <p:spPr/>
        <p:txBody>
          <a:bodyPr/>
          <a:lstStyle/>
          <a:p>
            <a:fld id="{9E1B1592-E1D8-BB48-B6D3-7629F9BD6A48}" type="slidenum">
              <a:rPr lang="en-US" smtClean="0"/>
              <a:t>2</a:t>
            </a:fld>
            <a:endParaRPr lang="en-US"/>
          </a:p>
        </p:txBody>
      </p:sp>
    </p:spTree>
    <p:extLst>
      <p:ext uri="{BB962C8B-B14F-4D97-AF65-F5344CB8AC3E}">
        <p14:creationId xmlns:p14="http://schemas.microsoft.com/office/powerpoint/2010/main" val="39444790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E199D0-52C4-96C3-F021-FD5E079A56FA}"/>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947D3D73-901C-B45E-7945-C251FEE0E92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15A3ABE-F71E-AABE-1948-0134E32186BB}"/>
              </a:ext>
            </a:extLst>
          </p:cNvPr>
          <p:cNvSpPr>
            <a:spLocks noGrp="1"/>
          </p:cNvSpPr>
          <p:nvPr>
            <p:ph type="body" idx="1"/>
          </p:nvPr>
        </p:nvSpPr>
        <p:spPr/>
        <p:txBody>
          <a:bodyPr/>
          <a:lstStyle/>
          <a:p>
            <a:endParaRPr lang="en-US" dirty="0"/>
          </a:p>
        </p:txBody>
      </p:sp>
      <p:sp>
        <p:nvSpPr>
          <p:cNvPr id="4" name="Foliennummernplatzhalter 3">
            <a:extLst>
              <a:ext uri="{FF2B5EF4-FFF2-40B4-BE49-F238E27FC236}">
                <a16:creationId xmlns:a16="http://schemas.microsoft.com/office/drawing/2014/main" id="{0A41647A-CC31-5460-9C20-7BE5C259C6B7}"/>
              </a:ext>
            </a:extLst>
          </p:cNvPr>
          <p:cNvSpPr>
            <a:spLocks noGrp="1"/>
          </p:cNvSpPr>
          <p:nvPr>
            <p:ph type="sldNum" sz="quarter" idx="5"/>
          </p:nvPr>
        </p:nvSpPr>
        <p:spPr/>
        <p:txBody>
          <a:bodyPr/>
          <a:lstStyle/>
          <a:p>
            <a:fld id="{9E1B1592-E1D8-BB48-B6D3-7629F9BD6A48}" type="slidenum">
              <a:rPr lang="en-US" smtClean="0"/>
              <a:t>3</a:t>
            </a:fld>
            <a:endParaRPr lang="en-US"/>
          </a:p>
        </p:txBody>
      </p:sp>
    </p:spTree>
    <p:extLst>
      <p:ext uri="{BB962C8B-B14F-4D97-AF65-F5344CB8AC3E}">
        <p14:creationId xmlns:p14="http://schemas.microsoft.com/office/powerpoint/2010/main" val="2027045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556FE8-0ECE-A874-0335-978CD973DA0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FFF9F9A0-973A-7335-CD6B-8317B9C2E49C}"/>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0D2AC3C-67B7-0A80-F68A-4B781C010D61}"/>
              </a:ext>
            </a:extLst>
          </p:cNvPr>
          <p:cNvSpPr>
            <a:spLocks noGrp="1"/>
          </p:cNvSpPr>
          <p:nvPr>
            <p:ph type="body" idx="1"/>
          </p:nvPr>
        </p:nvSpPr>
        <p:spPr/>
        <p:txBody>
          <a:bodyPr/>
          <a:lstStyle/>
          <a:p>
            <a:endParaRPr lang="en-US" dirty="0"/>
          </a:p>
        </p:txBody>
      </p:sp>
      <p:sp>
        <p:nvSpPr>
          <p:cNvPr id="4" name="Foliennummernplatzhalter 3">
            <a:extLst>
              <a:ext uri="{FF2B5EF4-FFF2-40B4-BE49-F238E27FC236}">
                <a16:creationId xmlns:a16="http://schemas.microsoft.com/office/drawing/2014/main" id="{BF3F2045-B161-70AF-4D66-9B5B1756660A}"/>
              </a:ext>
            </a:extLst>
          </p:cNvPr>
          <p:cNvSpPr>
            <a:spLocks noGrp="1"/>
          </p:cNvSpPr>
          <p:nvPr>
            <p:ph type="sldNum" sz="quarter" idx="5"/>
          </p:nvPr>
        </p:nvSpPr>
        <p:spPr/>
        <p:txBody>
          <a:bodyPr/>
          <a:lstStyle/>
          <a:p>
            <a:fld id="{9E1B1592-E1D8-BB48-B6D3-7629F9BD6A48}" type="slidenum">
              <a:rPr lang="en-US" smtClean="0"/>
              <a:t>4</a:t>
            </a:fld>
            <a:endParaRPr lang="en-US"/>
          </a:p>
        </p:txBody>
      </p:sp>
    </p:spTree>
    <p:extLst>
      <p:ext uri="{BB962C8B-B14F-4D97-AF65-F5344CB8AC3E}">
        <p14:creationId xmlns:p14="http://schemas.microsoft.com/office/powerpoint/2010/main" val="24622401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4324CF-7129-D332-C826-397707667E59}"/>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A726366-533B-3531-CCCA-3B0B59079BC5}"/>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5AC102F0-7CCB-FE57-91F1-9728C081AAC1}"/>
              </a:ext>
            </a:extLst>
          </p:cNvPr>
          <p:cNvSpPr>
            <a:spLocks noGrp="1"/>
          </p:cNvSpPr>
          <p:nvPr>
            <p:ph type="body" idx="1"/>
          </p:nvPr>
        </p:nvSpPr>
        <p:spPr/>
        <p:txBody>
          <a:bodyPr/>
          <a:lstStyle/>
          <a:p>
            <a:endParaRPr lang="en-US" dirty="0"/>
          </a:p>
        </p:txBody>
      </p:sp>
      <p:sp>
        <p:nvSpPr>
          <p:cNvPr id="4" name="Foliennummernplatzhalter 3">
            <a:extLst>
              <a:ext uri="{FF2B5EF4-FFF2-40B4-BE49-F238E27FC236}">
                <a16:creationId xmlns:a16="http://schemas.microsoft.com/office/drawing/2014/main" id="{5BE1483D-81CF-561D-128E-781E448C89D4}"/>
              </a:ext>
            </a:extLst>
          </p:cNvPr>
          <p:cNvSpPr>
            <a:spLocks noGrp="1"/>
          </p:cNvSpPr>
          <p:nvPr>
            <p:ph type="sldNum" sz="quarter" idx="5"/>
          </p:nvPr>
        </p:nvSpPr>
        <p:spPr/>
        <p:txBody>
          <a:bodyPr/>
          <a:lstStyle/>
          <a:p>
            <a:fld id="{9E1B1592-E1D8-BB48-B6D3-7629F9BD6A48}" type="slidenum">
              <a:rPr lang="en-US" smtClean="0"/>
              <a:t>5</a:t>
            </a:fld>
            <a:endParaRPr lang="en-US"/>
          </a:p>
        </p:txBody>
      </p:sp>
    </p:spTree>
    <p:extLst>
      <p:ext uri="{BB962C8B-B14F-4D97-AF65-F5344CB8AC3E}">
        <p14:creationId xmlns:p14="http://schemas.microsoft.com/office/powerpoint/2010/main" val="38350130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7FF667-5C0D-4039-4FAB-237EB529879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32351BB4-6BFE-88AC-36F9-97C58808E4D3}"/>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0080CA0B-2CDB-BDFF-97AB-0E1C01DAFF36}"/>
              </a:ext>
            </a:extLst>
          </p:cNvPr>
          <p:cNvSpPr>
            <a:spLocks noGrp="1"/>
          </p:cNvSpPr>
          <p:nvPr>
            <p:ph type="body" idx="1"/>
          </p:nvPr>
        </p:nvSpPr>
        <p:spPr/>
        <p:txBody>
          <a:bodyPr/>
          <a:lstStyle/>
          <a:p>
            <a:endParaRPr lang="en-US" dirty="0"/>
          </a:p>
        </p:txBody>
      </p:sp>
      <p:sp>
        <p:nvSpPr>
          <p:cNvPr id="4" name="Foliennummernplatzhalter 3">
            <a:extLst>
              <a:ext uri="{FF2B5EF4-FFF2-40B4-BE49-F238E27FC236}">
                <a16:creationId xmlns:a16="http://schemas.microsoft.com/office/drawing/2014/main" id="{6DE8E724-9D1C-3DD1-8353-011F69EACE42}"/>
              </a:ext>
            </a:extLst>
          </p:cNvPr>
          <p:cNvSpPr>
            <a:spLocks noGrp="1"/>
          </p:cNvSpPr>
          <p:nvPr>
            <p:ph type="sldNum" sz="quarter" idx="5"/>
          </p:nvPr>
        </p:nvSpPr>
        <p:spPr/>
        <p:txBody>
          <a:bodyPr/>
          <a:lstStyle/>
          <a:p>
            <a:fld id="{9E1B1592-E1D8-BB48-B6D3-7629F9BD6A48}" type="slidenum">
              <a:rPr lang="en-US" smtClean="0"/>
              <a:t>6</a:t>
            </a:fld>
            <a:endParaRPr lang="en-US"/>
          </a:p>
        </p:txBody>
      </p:sp>
    </p:spTree>
    <p:extLst>
      <p:ext uri="{BB962C8B-B14F-4D97-AF65-F5344CB8AC3E}">
        <p14:creationId xmlns:p14="http://schemas.microsoft.com/office/powerpoint/2010/main" val="12365627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0FC750-794A-12D4-CEFA-4183AD57122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4512E301-BEC2-1DF1-75BE-35B16855F849}"/>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F58C4A3-3959-831B-2AC3-E2224026CA71}"/>
              </a:ext>
            </a:extLst>
          </p:cNvPr>
          <p:cNvSpPr>
            <a:spLocks noGrp="1"/>
          </p:cNvSpPr>
          <p:nvPr>
            <p:ph type="body" idx="1"/>
          </p:nvPr>
        </p:nvSpPr>
        <p:spPr/>
        <p:txBody>
          <a:bodyPr/>
          <a:lstStyle/>
          <a:p>
            <a:endParaRPr lang="en-US" dirty="0"/>
          </a:p>
        </p:txBody>
      </p:sp>
      <p:sp>
        <p:nvSpPr>
          <p:cNvPr id="4" name="Foliennummernplatzhalter 3">
            <a:extLst>
              <a:ext uri="{FF2B5EF4-FFF2-40B4-BE49-F238E27FC236}">
                <a16:creationId xmlns:a16="http://schemas.microsoft.com/office/drawing/2014/main" id="{EED6674B-C915-7482-6A02-8F5EF6853C2D}"/>
              </a:ext>
            </a:extLst>
          </p:cNvPr>
          <p:cNvSpPr>
            <a:spLocks noGrp="1"/>
          </p:cNvSpPr>
          <p:nvPr>
            <p:ph type="sldNum" sz="quarter" idx="5"/>
          </p:nvPr>
        </p:nvSpPr>
        <p:spPr/>
        <p:txBody>
          <a:bodyPr/>
          <a:lstStyle/>
          <a:p>
            <a:fld id="{9E1B1592-E1D8-BB48-B6D3-7629F9BD6A48}" type="slidenum">
              <a:rPr lang="en-US" smtClean="0"/>
              <a:t>7</a:t>
            </a:fld>
            <a:endParaRPr lang="en-US"/>
          </a:p>
        </p:txBody>
      </p:sp>
    </p:spTree>
    <p:extLst>
      <p:ext uri="{BB962C8B-B14F-4D97-AF65-F5344CB8AC3E}">
        <p14:creationId xmlns:p14="http://schemas.microsoft.com/office/powerpoint/2010/main" val="10142452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EC4419-F41F-6CAF-2FCC-7E23B8EF568A}"/>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6F1B9ED2-2135-90F8-1D5F-BCD95A96E8BC}"/>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E1D89DCE-7C17-5B19-1479-C15376F1FE7D}"/>
              </a:ext>
            </a:extLst>
          </p:cNvPr>
          <p:cNvSpPr>
            <a:spLocks noGrp="1"/>
          </p:cNvSpPr>
          <p:nvPr>
            <p:ph type="body" idx="1"/>
          </p:nvPr>
        </p:nvSpPr>
        <p:spPr/>
        <p:txBody>
          <a:bodyPr/>
          <a:lstStyle/>
          <a:p>
            <a:endParaRPr lang="en-US" dirty="0"/>
          </a:p>
        </p:txBody>
      </p:sp>
      <p:sp>
        <p:nvSpPr>
          <p:cNvPr id="4" name="Foliennummernplatzhalter 3">
            <a:extLst>
              <a:ext uri="{FF2B5EF4-FFF2-40B4-BE49-F238E27FC236}">
                <a16:creationId xmlns:a16="http://schemas.microsoft.com/office/drawing/2014/main" id="{8A9D0468-FD8E-3A00-8F8D-BBE19A5D0F8D}"/>
              </a:ext>
            </a:extLst>
          </p:cNvPr>
          <p:cNvSpPr>
            <a:spLocks noGrp="1"/>
          </p:cNvSpPr>
          <p:nvPr>
            <p:ph type="sldNum" sz="quarter" idx="5"/>
          </p:nvPr>
        </p:nvSpPr>
        <p:spPr/>
        <p:txBody>
          <a:bodyPr/>
          <a:lstStyle/>
          <a:p>
            <a:fld id="{9E1B1592-E1D8-BB48-B6D3-7629F9BD6A48}" type="slidenum">
              <a:rPr lang="en-US" smtClean="0"/>
              <a:t>8</a:t>
            </a:fld>
            <a:endParaRPr lang="en-US"/>
          </a:p>
        </p:txBody>
      </p:sp>
    </p:spTree>
    <p:extLst>
      <p:ext uri="{BB962C8B-B14F-4D97-AF65-F5344CB8AC3E}">
        <p14:creationId xmlns:p14="http://schemas.microsoft.com/office/powerpoint/2010/main" val="36438126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83C1F47-CE79-9731-72C6-FE0AFBB4D8CB}"/>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Untertitel 2">
            <a:extLst>
              <a:ext uri="{FF2B5EF4-FFF2-40B4-BE49-F238E27FC236}">
                <a16:creationId xmlns:a16="http://schemas.microsoft.com/office/drawing/2014/main" id="{2C692151-76FB-83AD-4201-E8FCC378AC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4" name="Datumsplatzhalter 3">
            <a:extLst>
              <a:ext uri="{FF2B5EF4-FFF2-40B4-BE49-F238E27FC236}">
                <a16:creationId xmlns:a16="http://schemas.microsoft.com/office/drawing/2014/main" id="{90109375-966A-49B6-4A54-60DEB8D392B0}"/>
              </a:ext>
            </a:extLst>
          </p:cNvPr>
          <p:cNvSpPr>
            <a:spLocks noGrp="1"/>
          </p:cNvSpPr>
          <p:nvPr>
            <p:ph type="dt" sz="half" idx="10"/>
          </p:nvPr>
        </p:nvSpPr>
        <p:spPr/>
        <p:txBody>
          <a:bodyPr/>
          <a:lstStyle/>
          <a:p>
            <a:fld id="{B667AA3E-5963-064B-9F86-DDAA4FD8F037}" type="datetimeFigureOut">
              <a:rPr lang="en-US" smtClean="0"/>
              <a:t>1/24/26</a:t>
            </a:fld>
            <a:endParaRPr lang="en-US"/>
          </a:p>
        </p:txBody>
      </p:sp>
      <p:sp>
        <p:nvSpPr>
          <p:cNvPr id="5" name="Fußzeilenplatzhalter 4">
            <a:extLst>
              <a:ext uri="{FF2B5EF4-FFF2-40B4-BE49-F238E27FC236}">
                <a16:creationId xmlns:a16="http://schemas.microsoft.com/office/drawing/2014/main" id="{D216C7C5-1FEE-AE56-6419-EC336C98511B}"/>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F5E0515E-E268-2AEB-145B-DB4C2F3BD2E2}"/>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2507114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2D214F-3220-84EE-1724-11320E503A79}"/>
              </a:ext>
            </a:extLst>
          </p:cNvPr>
          <p:cNvSpPr>
            <a:spLocks noGrp="1"/>
          </p:cNvSpPr>
          <p:nvPr>
            <p:ph type="title"/>
          </p:nvPr>
        </p:nvSpPr>
        <p:spPr/>
        <p:txBody>
          <a:bodyPr/>
          <a:lstStyle/>
          <a:p>
            <a:r>
              <a:rPr lang="de-DE"/>
              <a:t>Mastertitelformat bearbeiten</a:t>
            </a:r>
            <a:endParaRPr lang="en-US"/>
          </a:p>
        </p:txBody>
      </p:sp>
      <p:sp>
        <p:nvSpPr>
          <p:cNvPr id="3" name="Vertikaler Textplatzhalter 2">
            <a:extLst>
              <a:ext uri="{FF2B5EF4-FFF2-40B4-BE49-F238E27FC236}">
                <a16:creationId xmlns:a16="http://schemas.microsoft.com/office/drawing/2014/main" id="{B1DDAC5C-38C9-F6F5-D5F3-60B101FAECDA}"/>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2BAC7483-F017-D40E-2211-24FE7C2C7CCC}"/>
              </a:ext>
            </a:extLst>
          </p:cNvPr>
          <p:cNvSpPr>
            <a:spLocks noGrp="1"/>
          </p:cNvSpPr>
          <p:nvPr>
            <p:ph type="dt" sz="half" idx="10"/>
          </p:nvPr>
        </p:nvSpPr>
        <p:spPr/>
        <p:txBody>
          <a:bodyPr/>
          <a:lstStyle/>
          <a:p>
            <a:fld id="{B667AA3E-5963-064B-9F86-DDAA4FD8F037}" type="datetimeFigureOut">
              <a:rPr lang="en-US" smtClean="0"/>
              <a:t>1/24/26</a:t>
            </a:fld>
            <a:endParaRPr lang="en-US"/>
          </a:p>
        </p:txBody>
      </p:sp>
      <p:sp>
        <p:nvSpPr>
          <p:cNvPr id="5" name="Fußzeilenplatzhalter 4">
            <a:extLst>
              <a:ext uri="{FF2B5EF4-FFF2-40B4-BE49-F238E27FC236}">
                <a16:creationId xmlns:a16="http://schemas.microsoft.com/office/drawing/2014/main" id="{B2215861-22D1-C5D5-FD4C-4562B2B89792}"/>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E8725018-FD77-FBDF-6525-2D33BC9BC3D4}"/>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238010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7E25C82F-F46D-D30B-CB17-AA700F0B4AA4}"/>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en-US"/>
          </a:p>
        </p:txBody>
      </p:sp>
      <p:sp>
        <p:nvSpPr>
          <p:cNvPr id="3" name="Vertikaler Textplatzhalter 2">
            <a:extLst>
              <a:ext uri="{FF2B5EF4-FFF2-40B4-BE49-F238E27FC236}">
                <a16:creationId xmlns:a16="http://schemas.microsoft.com/office/drawing/2014/main" id="{D2A64773-2F0C-1CFE-A65E-45D2EB18BAFF}"/>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09FDBDBE-30D1-A3B6-7807-1BB711BDE195}"/>
              </a:ext>
            </a:extLst>
          </p:cNvPr>
          <p:cNvSpPr>
            <a:spLocks noGrp="1"/>
          </p:cNvSpPr>
          <p:nvPr>
            <p:ph type="dt" sz="half" idx="10"/>
          </p:nvPr>
        </p:nvSpPr>
        <p:spPr/>
        <p:txBody>
          <a:bodyPr/>
          <a:lstStyle/>
          <a:p>
            <a:fld id="{B667AA3E-5963-064B-9F86-DDAA4FD8F037}" type="datetimeFigureOut">
              <a:rPr lang="en-US" smtClean="0"/>
              <a:t>1/24/26</a:t>
            </a:fld>
            <a:endParaRPr lang="en-US"/>
          </a:p>
        </p:txBody>
      </p:sp>
      <p:sp>
        <p:nvSpPr>
          <p:cNvPr id="5" name="Fußzeilenplatzhalter 4">
            <a:extLst>
              <a:ext uri="{FF2B5EF4-FFF2-40B4-BE49-F238E27FC236}">
                <a16:creationId xmlns:a16="http://schemas.microsoft.com/office/drawing/2014/main" id="{B272BF5A-AE95-B4E5-AC57-A12DBE9CF31A}"/>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2370F284-BBCF-556F-B6C0-05B3929A6FBF}"/>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24383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547BA2-6CDA-F664-4263-2BE2B0E30AEF}"/>
              </a:ext>
            </a:extLst>
          </p:cNvPr>
          <p:cNvSpPr>
            <a:spLocks noGrp="1"/>
          </p:cNvSpPr>
          <p:nvPr>
            <p:ph type="title"/>
          </p:nvPr>
        </p:nvSpPr>
        <p:spPr/>
        <p:txBody>
          <a:bodyPr/>
          <a:lstStyle/>
          <a:p>
            <a:r>
              <a:rPr lang="de-DE"/>
              <a:t>Mastertitelformat bearbeiten</a:t>
            </a:r>
            <a:endParaRPr lang="en-US"/>
          </a:p>
        </p:txBody>
      </p:sp>
      <p:sp>
        <p:nvSpPr>
          <p:cNvPr id="3" name="Inhaltsplatzhalter 2">
            <a:extLst>
              <a:ext uri="{FF2B5EF4-FFF2-40B4-BE49-F238E27FC236}">
                <a16:creationId xmlns:a16="http://schemas.microsoft.com/office/drawing/2014/main" id="{96B18087-2FDA-0B53-99C0-CEB4657AA4A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1DF7159F-C08A-4350-13A4-E880F7341CD1}"/>
              </a:ext>
            </a:extLst>
          </p:cNvPr>
          <p:cNvSpPr>
            <a:spLocks noGrp="1"/>
          </p:cNvSpPr>
          <p:nvPr>
            <p:ph type="dt" sz="half" idx="10"/>
          </p:nvPr>
        </p:nvSpPr>
        <p:spPr/>
        <p:txBody>
          <a:bodyPr/>
          <a:lstStyle/>
          <a:p>
            <a:fld id="{B667AA3E-5963-064B-9F86-DDAA4FD8F037}" type="datetimeFigureOut">
              <a:rPr lang="en-US" smtClean="0"/>
              <a:t>1/24/26</a:t>
            </a:fld>
            <a:endParaRPr lang="en-US"/>
          </a:p>
        </p:txBody>
      </p:sp>
      <p:sp>
        <p:nvSpPr>
          <p:cNvPr id="5" name="Fußzeilenplatzhalter 4">
            <a:extLst>
              <a:ext uri="{FF2B5EF4-FFF2-40B4-BE49-F238E27FC236}">
                <a16:creationId xmlns:a16="http://schemas.microsoft.com/office/drawing/2014/main" id="{D38FBBCA-D5C6-FB9E-3679-6775C49CB5E9}"/>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37B3122B-B280-0929-CD2D-B8CB695BFFB5}"/>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951528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DB20CA-83EA-C012-F2AC-8FFE2C899C19}"/>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platzhalter 2">
            <a:extLst>
              <a:ext uri="{FF2B5EF4-FFF2-40B4-BE49-F238E27FC236}">
                <a16:creationId xmlns:a16="http://schemas.microsoft.com/office/drawing/2014/main" id="{1DDF925E-A83B-B678-AD7B-62E78D3EA85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4B1396BF-FB14-6C41-98AE-39A12921DBEC}"/>
              </a:ext>
            </a:extLst>
          </p:cNvPr>
          <p:cNvSpPr>
            <a:spLocks noGrp="1"/>
          </p:cNvSpPr>
          <p:nvPr>
            <p:ph type="dt" sz="half" idx="10"/>
          </p:nvPr>
        </p:nvSpPr>
        <p:spPr/>
        <p:txBody>
          <a:bodyPr/>
          <a:lstStyle/>
          <a:p>
            <a:fld id="{B667AA3E-5963-064B-9F86-DDAA4FD8F037}" type="datetimeFigureOut">
              <a:rPr lang="en-US" smtClean="0"/>
              <a:t>1/24/26</a:t>
            </a:fld>
            <a:endParaRPr lang="en-US"/>
          </a:p>
        </p:txBody>
      </p:sp>
      <p:sp>
        <p:nvSpPr>
          <p:cNvPr id="5" name="Fußzeilenplatzhalter 4">
            <a:extLst>
              <a:ext uri="{FF2B5EF4-FFF2-40B4-BE49-F238E27FC236}">
                <a16:creationId xmlns:a16="http://schemas.microsoft.com/office/drawing/2014/main" id="{ECDE698F-805D-C568-3AE5-0C2C4F7BD71D}"/>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36E43F8E-2B2F-C5DD-7E41-FA900B00EE1C}"/>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46542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DC5E80-70D8-B4BF-D628-4139D43FB2FC}"/>
              </a:ext>
            </a:extLst>
          </p:cNvPr>
          <p:cNvSpPr>
            <a:spLocks noGrp="1"/>
          </p:cNvSpPr>
          <p:nvPr>
            <p:ph type="title"/>
          </p:nvPr>
        </p:nvSpPr>
        <p:spPr/>
        <p:txBody>
          <a:bodyPr/>
          <a:lstStyle/>
          <a:p>
            <a:r>
              <a:rPr lang="de-DE"/>
              <a:t>Mastertitelformat bearbeiten</a:t>
            </a:r>
            <a:endParaRPr lang="en-US"/>
          </a:p>
        </p:txBody>
      </p:sp>
      <p:sp>
        <p:nvSpPr>
          <p:cNvPr id="3" name="Inhaltsplatzhalter 2">
            <a:extLst>
              <a:ext uri="{FF2B5EF4-FFF2-40B4-BE49-F238E27FC236}">
                <a16:creationId xmlns:a16="http://schemas.microsoft.com/office/drawing/2014/main" id="{BF8D6BA5-8E62-FCFF-7CA4-5C244D6CE664}"/>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Inhaltsplatzhalter 3">
            <a:extLst>
              <a:ext uri="{FF2B5EF4-FFF2-40B4-BE49-F238E27FC236}">
                <a16:creationId xmlns:a16="http://schemas.microsoft.com/office/drawing/2014/main" id="{A6A667A2-77A3-F28C-4A26-D188DAE1ABC3}"/>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Datumsplatzhalter 4">
            <a:extLst>
              <a:ext uri="{FF2B5EF4-FFF2-40B4-BE49-F238E27FC236}">
                <a16:creationId xmlns:a16="http://schemas.microsoft.com/office/drawing/2014/main" id="{FD58A212-024E-2EA5-4433-BBB84F0E82CE}"/>
              </a:ext>
            </a:extLst>
          </p:cNvPr>
          <p:cNvSpPr>
            <a:spLocks noGrp="1"/>
          </p:cNvSpPr>
          <p:nvPr>
            <p:ph type="dt" sz="half" idx="10"/>
          </p:nvPr>
        </p:nvSpPr>
        <p:spPr/>
        <p:txBody>
          <a:bodyPr/>
          <a:lstStyle/>
          <a:p>
            <a:fld id="{B667AA3E-5963-064B-9F86-DDAA4FD8F037}" type="datetimeFigureOut">
              <a:rPr lang="en-US" smtClean="0"/>
              <a:t>1/24/26</a:t>
            </a:fld>
            <a:endParaRPr lang="en-US"/>
          </a:p>
        </p:txBody>
      </p:sp>
      <p:sp>
        <p:nvSpPr>
          <p:cNvPr id="6" name="Fußzeilenplatzhalter 5">
            <a:extLst>
              <a:ext uri="{FF2B5EF4-FFF2-40B4-BE49-F238E27FC236}">
                <a16:creationId xmlns:a16="http://schemas.microsoft.com/office/drawing/2014/main" id="{87F334BF-1E4A-3AEC-BC2F-7A3857A08817}"/>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6E3DDE53-0C10-D33C-0B7B-46F1D02BD8B3}"/>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998986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0F9342-A5CE-A9F8-225D-0CF67DB8CAD8}"/>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platzhalter 2">
            <a:extLst>
              <a:ext uri="{FF2B5EF4-FFF2-40B4-BE49-F238E27FC236}">
                <a16:creationId xmlns:a16="http://schemas.microsoft.com/office/drawing/2014/main" id="{F7398BB2-9304-7BD4-0B60-E2D322FB56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6D9DB418-1E9A-5DB6-63A1-AD7EE4A10E72}"/>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Textplatzhalter 4">
            <a:extLst>
              <a:ext uri="{FF2B5EF4-FFF2-40B4-BE49-F238E27FC236}">
                <a16:creationId xmlns:a16="http://schemas.microsoft.com/office/drawing/2014/main" id="{83D8DDC2-39D6-C560-3D0B-215103900B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DFF075EF-5EB0-293C-28B4-6C316E2A9C32}"/>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7" name="Datumsplatzhalter 6">
            <a:extLst>
              <a:ext uri="{FF2B5EF4-FFF2-40B4-BE49-F238E27FC236}">
                <a16:creationId xmlns:a16="http://schemas.microsoft.com/office/drawing/2014/main" id="{36E75C95-033D-07E0-E4F0-6A7D2B03BD5C}"/>
              </a:ext>
            </a:extLst>
          </p:cNvPr>
          <p:cNvSpPr>
            <a:spLocks noGrp="1"/>
          </p:cNvSpPr>
          <p:nvPr>
            <p:ph type="dt" sz="half" idx="10"/>
          </p:nvPr>
        </p:nvSpPr>
        <p:spPr/>
        <p:txBody>
          <a:bodyPr/>
          <a:lstStyle/>
          <a:p>
            <a:fld id="{B667AA3E-5963-064B-9F86-DDAA4FD8F037}" type="datetimeFigureOut">
              <a:rPr lang="en-US" smtClean="0"/>
              <a:t>1/24/26</a:t>
            </a:fld>
            <a:endParaRPr lang="en-US"/>
          </a:p>
        </p:txBody>
      </p:sp>
      <p:sp>
        <p:nvSpPr>
          <p:cNvPr id="8" name="Fußzeilenplatzhalter 7">
            <a:extLst>
              <a:ext uri="{FF2B5EF4-FFF2-40B4-BE49-F238E27FC236}">
                <a16:creationId xmlns:a16="http://schemas.microsoft.com/office/drawing/2014/main" id="{18705CFC-C4E7-F876-F8CA-74E96DB4FA6B}"/>
              </a:ext>
            </a:extLst>
          </p:cNvPr>
          <p:cNvSpPr>
            <a:spLocks noGrp="1"/>
          </p:cNvSpPr>
          <p:nvPr>
            <p:ph type="ftr" sz="quarter" idx="11"/>
          </p:nvPr>
        </p:nvSpPr>
        <p:spPr/>
        <p:txBody>
          <a:bodyPr/>
          <a:lstStyle/>
          <a:p>
            <a:endParaRPr lang="en-US"/>
          </a:p>
        </p:txBody>
      </p:sp>
      <p:sp>
        <p:nvSpPr>
          <p:cNvPr id="9" name="Foliennummernplatzhalter 8">
            <a:extLst>
              <a:ext uri="{FF2B5EF4-FFF2-40B4-BE49-F238E27FC236}">
                <a16:creationId xmlns:a16="http://schemas.microsoft.com/office/drawing/2014/main" id="{DB676469-CCD7-BE3A-6C62-877C133B5F10}"/>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335120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F431C3-5848-8CF8-6479-E3C9B1D51461}"/>
              </a:ext>
            </a:extLst>
          </p:cNvPr>
          <p:cNvSpPr>
            <a:spLocks noGrp="1"/>
          </p:cNvSpPr>
          <p:nvPr>
            <p:ph type="title"/>
          </p:nvPr>
        </p:nvSpPr>
        <p:spPr/>
        <p:txBody>
          <a:bodyPr/>
          <a:lstStyle/>
          <a:p>
            <a:r>
              <a:rPr lang="de-DE"/>
              <a:t>Mastertitelformat bearbeiten</a:t>
            </a:r>
            <a:endParaRPr lang="en-US"/>
          </a:p>
        </p:txBody>
      </p:sp>
      <p:sp>
        <p:nvSpPr>
          <p:cNvPr id="3" name="Datumsplatzhalter 2">
            <a:extLst>
              <a:ext uri="{FF2B5EF4-FFF2-40B4-BE49-F238E27FC236}">
                <a16:creationId xmlns:a16="http://schemas.microsoft.com/office/drawing/2014/main" id="{828267B6-0E2A-8A52-69A5-4DFA9540B00E}"/>
              </a:ext>
            </a:extLst>
          </p:cNvPr>
          <p:cNvSpPr>
            <a:spLocks noGrp="1"/>
          </p:cNvSpPr>
          <p:nvPr>
            <p:ph type="dt" sz="half" idx="10"/>
          </p:nvPr>
        </p:nvSpPr>
        <p:spPr/>
        <p:txBody>
          <a:bodyPr/>
          <a:lstStyle/>
          <a:p>
            <a:fld id="{B667AA3E-5963-064B-9F86-DDAA4FD8F037}" type="datetimeFigureOut">
              <a:rPr lang="en-US" smtClean="0"/>
              <a:t>1/24/26</a:t>
            </a:fld>
            <a:endParaRPr lang="en-US"/>
          </a:p>
        </p:txBody>
      </p:sp>
      <p:sp>
        <p:nvSpPr>
          <p:cNvPr id="4" name="Fußzeilenplatzhalter 3">
            <a:extLst>
              <a:ext uri="{FF2B5EF4-FFF2-40B4-BE49-F238E27FC236}">
                <a16:creationId xmlns:a16="http://schemas.microsoft.com/office/drawing/2014/main" id="{1202C902-7B5E-80F5-6B42-70E263977057}"/>
              </a:ext>
            </a:extLst>
          </p:cNvPr>
          <p:cNvSpPr>
            <a:spLocks noGrp="1"/>
          </p:cNvSpPr>
          <p:nvPr>
            <p:ph type="ftr" sz="quarter" idx="11"/>
          </p:nvPr>
        </p:nvSpPr>
        <p:spPr/>
        <p:txBody>
          <a:bodyPr/>
          <a:lstStyle/>
          <a:p>
            <a:endParaRPr lang="en-US"/>
          </a:p>
        </p:txBody>
      </p:sp>
      <p:sp>
        <p:nvSpPr>
          <p:cNvPr id="5" name="Foliennummernplatzhalter 4">
            <a:extLst>
              <a:ext uri="{FF2B5EF4-FFF2-40B4-BE49-F238E27FC236}">
                <a16:creationId xmlns:a16="http://schemas.microsoft.com/office/drawing/2014/main" id="{58EFBC9F-A4D3-9959-C493-98BD0F77D493}"/>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533472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9F21A57-25F2-458B-D6DB-E2B15DA466B5}"/>
              </a:ext>
            </a:extLst>
          </p:cNvPr>
          <p:cNvSpPr>
            <a:spLocks noGrp="1"/>
          </p:cNvSpPr>
          <p:nvPr>
            <p:ph type="dt" sz="half" idx="10"/>
          </p:nvPr>
        </p:nvSpPr>
        <p:spPr/>
        <p:txBody>
          <a:bodyPr/>
          <a:lstStyle/>
          <a:p>
            <a:fld id="{B667AA3E-5963-064B-9F86-DDAA4FD8F037}" type="datetimeFigureOut">
              <a:rPr lang="en-US" smtClean="0"/>
              <a:t>1/24/26</a:t>
            </a:fld>
            <a:endParaRPr lang="en-US"/>
          </a:p>
        </p:txBody>
      </p:sp>
      <p:sp>
        <p:nvSpPr>
          <p:cNvPr id="3" name="Fußzeilenplatzhalter 2">
            <a:extLst>
              <a:ext uri="{FF2B5EF4-FFF2-40B4-BE49-F238E27FC236}">
                <a16:creationId xmlns:a16="http://schemas.microsoft.com/office/drawing/2014/main" id="{DC347406-D876-B3D4-3E90-B54F315754E8}"/>
              </a:ext>
            </a:extLst>
          </p:cNvPr>
          <p:cNvSpPr>
            <a:spLocks noGrp="1"/>
          </p:cNvSpPr>
          <p:nvPr>
            <p:ph type="ftr" sz="quarter" idx="11"/>
          </p:nvPr>
        </p:nvSpPr>
        <p:spPr/>
        <p:txBody>
          <a:bodyPr/>
          <a:lstStyle/>
          <a:p>
            <a:endParaRPr lang="en-US"/>
          </a:p>
        </p:txBody>
      </p:sp>
      <p:sp>
        <p:nvSpPr>
          <p:cNvPr id="4" name="Foliennummernplatzhalter 3">
            <a:extLst>
              <a:ext uri="{FF2B5EF4-FFF2-40B4-BE49-F238E27FC236}">
                <a16:creationId xmlns:a16="http://schemas.microsoft.com/office/drawing/2014/main" id="{0949E1C3-00ED-6FF6-37F0-DCA6CDAA640C}"/>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4178701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0142407-D99C-AAC0-05C9-38F225E0CB7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Inhaltsplatzhalter 2">
            <a:extLst>
              <a:ext uri="{FF2B5EF4-FFF2-40B4-BE49-F238E27FC236}">
                <a16:creationId xmlns:a16="http://schemas.microsoft.com/office/drawing/2014/main" id="{91FD5518-C1E0-B396-46D0-C7D34528F2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Textplatzhalter 3">
            <a:extLst>
              <a:ext uri="{FF2B5EF4-FFF2-40B4-BE49-F238E27FC236}">
                <a16:creationId xmlns:a16="http://schemas.microsoft.com/office/drawing/2014/main" id="{2BBDE5AC-13E1-95F4-07D2-192444CB75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80E9A5AF-C80D-4BFE-905C-2317E39CC9C4}"/>
              </a:ext>
            </a:extLst>
          </p:cNvPr>
          <p:cNvSpPr>
            <a:spLocks noGrp="1"/>
          </p:cNvSpPr>
          <p:nvPr>
            <p:ph type="dt" sz="half" idx="10"/>
          </p:nvPr>
        </p:nvSpPr>
        <p:spPr/>
        <p:txBody>
          <a:bodyPr/>
          <a:lstStyle/>
          <a:p>
            <a:fld id="{B667AA3E-5963-064B-9F86-DDAA4FD8F037}" type="datetimeFigureOut">
              <a:rPr lang="en-US" smtClean="0"/>
              <a:t>1/24/26</a:t>
            </a:fld>
            <a:endParaRPr lang="en-US"/>
          </a:p>
        </p:txBody>
      </p:sp>
      <p:sp>
        <p:nvSpPr>
          <p:cNvPr id="6" name="Fußzeilenplatzhalter 5">
            <a:extLst>
              <a:ext uri="{FF2B5EF4-FFF2-40B4-BE49-F238E27FC236}">
                <a16:creationId xmlns:a16="http://schemas.microsoft.com/office/drawing/2014/main" id="{3AF39203-3BF0-D9DB-0990-A2620DB55F60}"/>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AB8EBF41-2A89-14AF-C4BB-543AA37A6208}"/>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594888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CD3F101-F17D-39ED-CA97-FCAE4A0AEEE3}"/>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Bildplatzhalter 2">
            <a:extLst>
              <a:ext uri="{FF2B5EF4-FFF2-40B4-BE49-F238E27FC236}">
                <a16:creationId xmlns:a16="http://schemas.microsoft.com/office/drawing/2014/main" id="{85878FC0-F5EF-B17E-5F6F-1B11BB69D1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platzhalter 3">
            <a:extLst>
              <a:ext uri="{FF2B5EF4-FFF2-40B4-BE49-F238E27FC236}">
                <a16:creationId xmlns:a16="http://schemas.microsoft.com/office/drawing/2014/main" id="{87A834D3-CF47-6F1C-7953-E9A8A45C61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1F2BE0DA-D096-3F59-CDF8-8BFBA1BC8F96}"/>
              </a:ext>
            </a:extLst>
          </p:cNvPr>
          <p:cNvSpPr>
            <a:spLocks noGrp="1"/>
          </p:cNvSpPr>
          <p:nvPr>
            <p:ph type="dt" sz="half" idx="10"/>
          </p:nvPr>
        </p:nvSpPr>
        <p:spPr/>
        <p:txBody>
          <a:bodyPr/>
          <a:lstStyle/>
          <a:p>
            <a:fld id="{B667AA3E-5963-064B-9F86-DDAA4FD8F037}" type="datetimeFigureOut">
              <a:rPr lang="en-US" smtClean="0"/>
              <a:t>1/24/26</a:t>
            </a:fld>
            <a:endParaRPr lang="en-US"/>
          </a:p>
        </p:txBody>
      </p:sp>
      <p:sp>
        <p:nvSpPr>
          <p:cNvPr id="6" name="Fußzeilenplatzhalter 5">
            <a:extLst>
              <a:ext uri="{FF2B5EF4-FFF2-40B4-BE49-F238E27FC236}">
                <a16:creationId xmlns:a16="http://schemas.microsoft.com/office/drawing/2014/main" id="{FBB945FA-BBA5-4189-19EF-DEEC4539EFC9}"/>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66D1B10E-0A60-1045-EDF3-E953298DFEDD}"/>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890266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BA9E38DB-B452-97FD-BB4B-E7BCDD146A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US"/>
          </a:p>
        </p:txBody>
      </p:sp>
      <p:sp>
        <p:nvSpPr>
          <p:cNvPr id="3" name="Textplatzhalter 2">
            <a:extLst>
              <a:ext uri="{FF2B5EF4-FFF2-40B4-BE49-F238E27FC236}">
                <a16:creationId xmlns:a16="http://schemas.microsoft.com/office/drawing/2014/main" id="{4FCD660E-C4A8-23B8-BAE0-C5CBC03117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A173031B-B2C6-FEEB-767B-4B7F2E5326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667AA3E-5963-064B-9F86-DDAA4FD8F037}" type="datetimeFigureOut">
              <a:rPr lang="en-US" smtClean="0"/>
              <a:t>1/24/26</a:t>
            </a:fld>
            <a:endParaRPr lang="en-US"/>
          </a:p>
        </p:txBody>
      </p:sp>
      <p:sp>
        <p:nvSpPr>
          <p:cNvPr id="5" name="Fußzeilenplatzhalter 4">
            <a:extLst>
              <a:ext uri="{FF2B5EF4-FFF2-40B4-BE49-F238E27FC236}">
                <a16:creationId xmlns:a16="http://schemas.microsoft.com/office/drawing/2014/main" id="{5D855FDE-EFD1-A143-7A13-AFC6C7DB90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Foliennummernplatzhalter 5">
            <a:extLst>
              <a:ext uri="{FF2B5EF4-FFF2-40B4-BE49-F238E27FC236}">
                <a16:creationId xmlns:a16="http://schemas.microsoft.com/office/drawing/2014/main" id="{7C89B0D9-8E63-BFEF-D385-43DB8A1C8F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AE2C60D-9A30-7248-ADD7-8FDA85099C50}" type="slidenum">
              <a:rPr lang="en-US" smtClean="0"/>
              <a:t>‹Nr.›</a:t>
            </a:fld>
            <a:endParaRPr lang="en-US"/>
          </a:p>
        </p:txBody>
      </p:sp>
    </p:spTree>
    <p:extLst>
      <p:ext uri="{BB962C8B-B14F-4D97-AF65-F5344CB8AC3E}">
        <p14:creationId xmlns:p14="http://schemas.microsoft.com/office/powerpoint/2010/main" val="5566318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svg"/><Relationship Id="rId3" Type="http://schemas.openxmlformats.org/officeDocument/2006/relationships/image" Target="../media/image1.emf"/><Relationship Id="rId7" Type="http://schemas.openxmlformats.org/officeDocument/2006/relationships/image" Target="../media/image5.sv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svg"/><Relationship Id="rId5" Type="http://schemas.openxmlformats.org/officeDocument/2006/relationships/image" Target="../media/image3.sv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svg"/><Relationship Id="rId14" Type="http://schemas.openxmlformats.org/officeDocument/2006/relationships/image" Target="../media/image12.png"/></Relationships>
</file>

<file path=ppt/slides/_rels/slide3.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5.svg"/><Relationship Id="rId3" Type="http://schemas.openxmlformats.org/officeDocument/2006/relationships/image" Target="../media/image13.png"/><Relationship Id="rId7" Type="http://schemas.openxmlformats.org/officeDocument/2006/relationships/image" Target="../media/image9.svg"/><Relationship Id="rId12" Type="http://schemas.openxmlformats.org/officeDocument/2006/relationships/image" Target="../media/image4.png"/><Relationship Id="rId17" Type="http://schemas.openxmlformats.org/officeDocument/2006/relationships/image" Target="../media/image14.png"/><Relationship Id="rId2" Type="http://schemas.openxmlformats.org/officeDocument/2006/relationships/notesSlide" Target="../notesSlides/notesSlide2.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3.svg"/><Relationship Id="rId5" Type="http://schemas.openxmlformats.org/officeDocument/2006/relationships/image" Target="../media/image1.emf"/><Relationship Id="rId15" Type="http://schemas.openxmlformats.org/officeDocument/2006/relationships/image" Target="../media/image7.svg"/><Relationship Id="rId10" Type="http://schemas.openxmlformats.org/officeDocument/2006/relationships/image" Target="../media/image2.png"/><Relationship Id="rId4" Type="http://schemas.microsoft.com/office/2007/relationships/hdphoto" Target="../media/hdphoto1.wdp"/><Relationship Id="rId9" Type="http://schemas.openxmlformats.org/officeDocument/2006/relationships/image" Target="../media/image11.svg"/><Relationship Id="rId14" Type="http://schemas.openxmlformats.org/officeDocument/2006/relationships/image" Target="../media/image6.png"/></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5.svg"/><Relationship Id="rId3" Type="http://schemas.openxmlformats.org/officeDocument/2006/relationships/image" Target="../media/image13.png"/><Relationship Id="rId7" Type="http://schemas.openxmlformats.org/officeDocument/2006/relationships/image" Target="../media/image9.svg"/><Relationship Id="rId12" Type="http://schemas.openxmlformats.org/officeDocument/2006/relationships/image" Target="../media/image4.png"/><Relationship Id="rId17" Type="http://schemas.openxmlformats.org/officeDocument/2006/relationships/image" Target="../media/image14.png"/><Relationship Id="rId2" Type="http://schemas.openxmlformats.org/officeDocument/2006/relationships/notesSlide" Target="../notesSlides/notesSlide3.xml"/><Relationship Id="rId16"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image" Target="../media/image8.png"/><Relationship Id="rId11" Type="http://schemas.openxmlformats.org/officeDocument/2006/relationships/image" Target="../media/image3.svg"/><Relationship Id="rId5" Type="http://schemas.openxmlformats.org/officeDocument/2006/relationships/image" Target="../media/image1.emf"/><Relationship Id="rId15" Type="http://schemas.openxmlformats.org/officeDocument/2006/relationships/image" Target="../media/image7.svg"/><Relationship Id="rId10" Type="http://schemas.openxmlformats.org/officeDocument/2006/relationships/image" Target="../media/image2.png"/><Relationship Id="rId4" Type="http://schemas.microsoft.com/office/2007/relationships/hdphoto" Target="../media/hdphoto1.wdp"/><Relationship Id="rId9" Type="http://schemas.openxmlformats.org/officeDocument/2006/relationships/image" Target="../media/image11.svg"/><Relationship Id="rId14" Type="http://schemas.openxmlformats.org/officeDocument/2006/relationships/image" Target="../media/image6.png"/></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5.png"/><Relationship Id="rId7" Type="http://schemas.openxmlformats.org/officeDocument/2006/relationships/image" Target="../media/image12.png"/><Relationship Id="rId12"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3.svg"/><Relationship Id="rId11" Type="http://schemas.openxmlformats.org/officeDocument/2006/relationships/image" Target="../media/image19.png"/><Relationship Id="rId5" Type="http://schemas.openxmlformats.org/officeDocument/2006/relationships/image" Target="../media/image2.png"/><Relationship Id="rId10" Type="http://schemas.openxmlformats.org/officeDocument/2006/relationships/image" Target="../media/image18.png"/><Relationship Id="rId4" Type="http://schemas.openxmlformats.org/officeDocument/2006/relationships/image" Target="../media/image1.emf"/><Relationship Id="rId9" Type="http://schemas.openxmlformats.org/officeDocument/2006/relationships/image" Target="../media/image17.png"/></Relationships>
</file>

<file path=ppt/slides/_rels/slide6.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png"/><Relationship Id="rId3" Type="http://schemas.openxmlformats.org/officeDocument/2006/relationships/image" Target="../media/image15.png"/><Relationship Id="rId7" Type="http://schemas.openxmlformats.org/officeDocument/2006/relationships/image" Target="../media/image12.png"/><Relationship Id="rId12"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3.svg"/><Relationship Id="rId11" Type="http://schemas.openxmlformats.org/officeDocument/2006/relationships/image" Target="../media/image19.png"/><Relationship Id="rId5" Type="http://schemas.openxmlformats.org/officeDocument/2006/relationships/image" Target="../media/image2.png"/><Relationship Id="rId10" Type="http://schemas.openxmlformats.org/officeDocument/2006/relationships/image" Target="../media/image18.png"/><Relationship Id="rId4" Type="http://schemas.openxmlformats.org/officeDocument/2006/relationships/image" Target="../media/image1.emf"/><Relationship Id="rId9" Type="http://schemas.openxmlformats.org/officeDocument/2006/relationships/image" Target="../media/image17.png"/></Relationships>
</file>

<file path=ppt/slides/_rels/slide7.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20.png"/><Relationship Id="rId3" Type="http://schemas.openxmlformats.org/officeDocument/2006/relationships/image" Target="../media/image22.png"/><Relationship Id="rId7" Type="http://schemas.openxmlformats.org/officeDocument/2006/relationships/image" Target="../media/image3.svg"/><Relationship Id="rId12" Type="http://schemas.openxmlformats.org/officeDocument/2006/relationships/image" Target="../media/image19.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png"/><Relationship Id="rId11" Type="http://schemas.openxmlformats.org/officeDocument/2006/relationships/image" Target="../media/image18.png"/><Relationship Id="rId5" Type="http://schemas.openxmlformats.org/officeDocument/2006/relationships/image" Target="../media/image1.emf"/><Relationship Id="rId10" Type="http://schemas.openxmlformats.org/officeDocument/2006/relationships/image" Target="../media/image17.png"/><Relationship Id="rId4" Type="http://schemas.microsoft.com/office/2007/relationships/hdphoto" Target="../media/hdphoto2.wdp"/><Relationship Id="rId9" Type="http://schemas.openxmlformats.org/officeDocument/2006/relationships/image" Target="../media/image23.png"/><Relationship Id="rId14" Type="http://schemas.openxmlformats.org/officeDocument/2006/relationships/image" Target="../media/image21.png"/></Relationships>
</file>

<file path=ppt/slides/_rels/slide8.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emf"/><Relationship Id="rId7" Type="http://schemas.openxmlformats.org/officeDocument/2006/relationships/image" Target="../media/image23.png"/><Relationship Id="rId12"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2.png"/><Relationship Id="rId11" Type="http://schemas.openxmlformats.org/officeDocument/2006/relationships/image" Target="../media/image20.png"/><Relationship Id="rId5" Type="http://schemas.openxmlformats.org/officeDocument/2006/relationships/image" Target="../media/image3.svg"/><Relationship Id="rId10" Type="http://schemas.openxmlformats.org/officeDocument/2006/relationships/image" Target="../media/image19.png"/><Relationship Id="rId4" Type="http://schemas.openxmlformats.org/officeDocument/2006/relationships/image" Target="../media/image2.png"/><Relationship Id="rId9"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p:cNvGrpSpPr/>
        <p:nvPr/>
      </p:nvGrpSpPr>
      <p:grpSpPr>
        <a:xfrm>
          <a:off x="0" y="0"/>
          <a:ext cx="0" cy="0"/>
          <a:chOff x="0" y="0"/>
          <a:chExt cx="0" cy="0"/>
        </a:xfrm>
      </p:grpSpPr>
      <p:sp>
        <p:nvSpPr>
          <p:cNvPr id="10" name="Textfeld 9">
            <a:extLst>
              <a:ext uri="{FF2B5EF4-FFF2-40B4-BE49-F238E27FC236}">
                <a16:creationId xmlns:a16="http://schemas.microsoft.com/office/drawing/2014/main" id="{3FDD15D0-CD08-2DBE-6A93-F678B7117FD4}"/>
              </a:ext>
            </a:extLst>
          </p:cNvPr>
          <p:cNvSpPr txBox="1"/>
          <p:nvPr/>
        </p:nvSpPr>
        <p:spPr>
          <a:xfrm>
            <a:off x="0" y="0"/>
            <a:ext cx="12192000" cy="800219"/>
          </a:xfrm>
          <a:prstGeom prst="rect">
            <a:avLst/>
          </a:prstGeom>
          <a:noFill/>
        </p:spPr>
        <p:txBody>
          <a:bodyPr wrap="square" rtlCol="0">
            <a:spAutoFit/>
          </a:bodyPr>
          <a:lstStyle/>
          <a:p>
            <a:pPr algn="ctr"/>
            <a:r>
              <a:rPr lang="de-DE" b="1" noProof="0" dirty="0">
                <a:solidFill>
                  <a:srgbClr val="FFFFFF"/>
                </a:solidFill>
                <a:latin typeface="Times New Roman" panose="02020603050405020304" pitchFamily="18" charset="0"/>
                <a:cs typeface="Times New Roman" panose="02020603050405020304" pitchFamily="18" charset="0"/>
              </a:rPr>
              <a:t>Vergleich des Fay-</a:t>
            </a:r>
            <a:r>
              <a:rPr lang="de-DE" b="1" noProof="0" dirty="0" err="1">
                <a:solidFill>
                  <a:srgbClr val="FFFFFF"/>
                </a:solidFill>
                <a:latin typeface="Times New Roman" panose="02020603050405020304" pitchFamily="18" charset="0"/>
                <a:cs typeface="Times New Roman" panose="02020603050405020304" pitchFamily="18" charset="0"/>
              </a:rPr>
              <a:t>Harriot</a:t>
            </a:r>
            <a:r>
              <a:rPr lang="de-DE" b="1" noProof="0" dirty="0">
                <a:solidFill>
                  <a:srgbClr val="FFFFFF"/>
                </a:solidFill>
                <a:latin typeface="Times New Roman" panose="02020603050405020304" pitchFamily="18" charset="0"/>
                <a:cs typeface="Times New Roman" panose="02020603050405020304" pitchFamily="18" charset="0"/>
              </a:rPr>
              <a:t> (FH) und des </a:t>
            </a:r>
            <a:r>
              <a:rPr lang="de-DE" b="1" noProof="0" dirty="0" err="1">
                <a:solidFill>
                  <a:srgbClr val="FFFFFF"/>
                </a:solidFill>
                <a:latin typeface="Times New Roman" panose="02020603050405020304" pitchFamily="18" charset="0"/>
                <a:cs typeface="Times New Roman" panose="02020603050405020304" pitchFamily="18" charset="0"/>
              </a:rPr>
              <a:t>Battesse</a:t>
            </a:r>
            <a:r>
              <a:rPr lang="de-DE" b="1" noProof="0" dirty="0">
                <a:solidFill>
                  <a:srgbClr val="FFFFFF"/>
                </a:solidFill>
                <a:latin typeface="Times New Roman" panose="02020603050405020304" pitchFamily="18" charset="0"/>
                <a:cs typeface="Times New Roman" panose="02020603050405020304" pitchFamily="18" charset="0"/>
              </a:rPr>
              <a:t>-Harter-Fuller (BHF) Models </a:t>
            </a:r>
          </a:p>
          <a:p>
            <a:pPr algn="ctr"/>
            <a:r>
              <a:rPr lang="de-DE" sz="1400" noProof="0" dirty="0">
                <a:solidFill>
                  <a:srgbClr val="FFFFFF"/>
                </a:solidFill>
                <a:latin typeface="Times New Roman" panose="02020603050405020304" pitchFamily="18" charset="0"/>
                <a:cs typeface="Times New Roman" panose="02020603050405020304" pitchFamily="18" charset="0"/>
              </a:rPr>
              <a:t>Niklas, Lorenz</a:t>
            </a:r>
          </a:p>
          <a:p>
            <a:pPr algn="ctr"/>
            <a:r>
              <a:rPr lang="de-DE" sz="1400" noProof="0" dirty="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pic>
        <p:nvPicPr>
          <p:cNvPr id="12" name="Grafik 11">
            <a:extLst>
              <a:ext uri="{FF2B5EF4-FFF2-40B4-BE49-F238E27FC236}">
                <a16:creationId xmlns:a16="http://schemas.microsoft.com/office/drawing/2014/main" id="{42B3183B-A042-7146-6CF9-6DB885F59E5A}"/>
              </a:ext>
            </a:extLst>
          </p:cNvPr>
          <p:cNvPicPr>
            <a:picLocks noChangeAspect="1"/>
          </p:cNvPicPr>
          <p:nvPr/>
        </p:nvPicPr>
        <p:blipFill>
          <a:blip r:embed="rId2"/>
          <a:stretch>
            <a:fillRect/>
          </a:stretch>
        </p:blipFill>
        <p:spPr>
          <a:xfrm>
            <a:off x="11389411" y="45476"/>
            <a:ext cx="754743" cy="754743"/>
          </a:xfrm>
          <a:prstGeom prst="rect">
            <a:avLst/>
          </a:prstGeom>
        </p:spPr>
      </p:pic>
      <p:sp>
        <p:nvSpPr>
          <p:cNvPr id="14" name="Rechteck 13">
            <a:extLst>
              <a:ext uri="{FF2B5EF4-FFF2-40B4-BE49-F238E27FC236}">
                <a16:creationId xmlns:a16="http://schemas.microsoft.com/office/drawing/2014/main" id="{376395B5-4AB1-CC15-044E-8150340E045D}"/>
              </a:ext>
            </a:extLst>
          </p:cNvPr>
          <p:cNvSpPr/>
          <p:nvPr/>
        </p:nvSpPr>
        <p:spPr>
          <a:xfrm>
            <a:off x="223910" y="4911633"/>
            <a:ext cx="3765453" cy="179865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5" name="Rechteck 14">
            <a:extLst>
              <a:ext uri="{FF2B5EF4-FFF2-40B4-BE49-F238E27FC236}">
                <a16:creationId xmlns:a16="http://schemas.microsoft.com/office/drawing/2014/main" id="{C2286077-360A-FBA3-9512-392EE17D6F64}"/>
              </a:ext>
            </a:extLst>
          </p:cNvPr>
          <p:cNvSpPr/>
          <p:nvPr/>
        </p:nvSpPr>
        <p:spPr>
          <a:xfrm>
            <a:off x="4213273" y="4911633"/>
            <a:ext cx="3765453" cy="179865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6" name="Rechteck 15">
            <a:extLst>
              <a:ext uri="{FF2B5EF4-FFF2-40B4-BE49-F238E27FC236}">
                <a16:creationId xmlns:a16="http://schemas.microsoft.com/office/drawing/2014/main" id="{672A3DE8-62AB-20F4-6318-3C84C3E0CE94}"/>
              </a:ext>
            </a:extLst>
          </p:cNvPr>
          <p:cNvSpPr/>
          <p:nvPr/>
        </p:nvSpPr>
        <p:spPr>
          <a:xfrm>
            <a:off x="8202636" y="4911633"/>
            <a:ext cx="3765453" cy="179865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8" name="Rechteck 17">
            <a:extLst>
              <a:ext uri="{FF2B5EF4-FFF2-40B4-BE49-F238E27FC236}">
                <a16:creationId xmlns:a16="http://schemas.microsoft.com/office/drawing/2014/main" id="{470C2EA0-65FA-9F2B-D538-1B2AAADC300D}"/>
              </a:ext>
            </a:extLst>
          </p:cNvPr>
          <p:cNvSpPr/>
          <p:nvPr/>
        </p:nvSpPr>
        <p:spPr>
          <a:xfrm>
            <a:off x="223910" y="2934787"/>
            <a:ext cx="3765453" cy="179865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9" name="Rechteck 18">
            <a:extLst>
              <a:ext uri="{FF2B5EF4-FFF2-40B4-BE49-F238E27FC236}">
                <a16:creationId xmlns:a16="http://schemas.microsoft.com/office/drawing/2014/main" id="{1C24780F-7FEA-D3AB-9179-538DB2475CC7}"/>
              </a:ext>
            </a:extLst>
          </p:cNvPr>
          <p:cNvSpPr/>
          <p:nvPr/>
        </p:nvSpPr>
        <p:spPr>
          <a:xfrm>
            <a:off x="4213273" y="2934787"/>
            <a:ext cx="3765453" cy="179865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0" name="Rechteck 19">
            <a:extLst>
              <a:ext uri="{FF2B5EF4-FFF2-40B4-BE49-F238E27FC236}">
                <a16:creationId xmlns:a16="http://schemas.microsoft.com/office/drawing/2014/main" id="{8484F12E-7D29-2A03-8AFF-3B2E176763D0}"/>
              </a:ext>
            </a:extLst>
          </p:cNvPr>
          <p:cNvSpPr/>
          <p:nvPr/>
        </p:nvSpPr>
        <p:spPr>
          <a:xfrm>
            <a:off x="8202636" y="2934787"/>
            <a:ext cx="3765453" cy="179865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1" name="Rechteck 20">
            <a:extLst>
              <a:ext uri="{FF2B5EF4-FFF2-40B4-BE49-F238E27FC236}">
                <a16:creationId xmlns:a16="http://schemas.microsoft.com/office/drawing/2014/main" id="{168C374A-A29A-C74E-D3DB-21FD294E4624}"/>
              </a:ext>
            </a:extLst>
          </p:cNvPr>
          <p:cNvSpPr/>
          <p:nvPr/>
        </p:nvSpPr>
        <p:spPr>
          <a:xfrm>
            <a:off x="223910" y="957941"/>
            <a:ext cx="3765453" cy="179865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2" name="Rechteck 21">
            <a:extLst>
              <a:ext uri="{FF2B5EF4-FFF2-40B4-BE49-F238E27FC236}">
                <a16:creationId xmlns:a16="http://schemas.microsoft.com/office/drawing/2014/main" id="{FC5467CB-6F65-2820-71D1-FF0ACBB44B5E}"/>
              </a:ext>
            </a:extLst>
          </p:cNvPr>
          <p:cNvSpPr/>
          <p:nvPr/>
        </p:nvSpPr>
        <p:spPr>
          <a:xfrm>
            <a:off x="4213273" y="957941"/>
            <a:ext cx="3765453" cy="179865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3" name="Rechteck 22">
            <a:extLst>
              <a:ext uri="{FF2B5EF4-FFF2-40B4-BE49-F238E27FC236}">
                <a16:creationId xmlns:a16="http://schemas.microsoft.com/office/drawing/2014/main" id="{1E3A5212-2DE4-62EF-1966-999AC10DC2A2}"/>
              </a:ext>
            </a:extLst>
          </p:cNvPr>
          <p:cNvSpPr/>
          <p:nvPr/>
        </p:nvSpPr>
        <p:spPr>
          <a:xfrm>
            <a:off x="8202636" y="957941"/>
            <a:ext cx="3765453" cy="1798655"/>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Tree>
    <p:extLst>
      <p:ext uri="{BB962C8B-B14F-4D97-AF65-F5344CB8AC3E}">
        <p14:creationId xmlns:p14="http://schemas.microsoft.com/office/powerpoint/2010/main" val="125862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a:extLst>
            <a:ext uri="{FF2B5EF4-FFF2-40B4-BE49-F238E27FC236}">
              <a16:creationId xmlns:a16="http://schemas.microsoft.com/office/drawing/2014/main" id="{3E8B961D-7454-CD0D-AFF0-2AF06E954E31}"/>
            </a:ext>
          </a:extLst>
        </p:cNvPr>
        <p:cNvGrpSpPr/>
        <p:nvPr/>
      </p:nvGrpSpPr>
      <p:grpSpPr>
        <a:xfrm>
          <a:off x="0" y="0"/>
          <a:ext cx="0" cy="0"/>
          <a:chOff x="0" y="0"/>
          <a:chExt cx="0" cy="0"/>
        </a:xfrm>
      </p:grpSpPr>
      <p:sp>
        <p:nvSpPr>
          <p:cNvPr id="10" name="Textfeld 9">
            <a:extLst>
              <a:ext uri="{FF2B5EF4-FFF2-40B4-BE49-F238E27FC236}">
                <a16:creationId xmlns:a16="http://schemas.microsoft.com/office/drawing/2014/main" id="{DFF88882-C45C-3EBD-E818-66DB5E5F2058}"/>
              </a:ext>
            </a:extLst>
          </p:cNvPr>
          <p:cNvSpPr txBox="1"/>
          <p:nvPr/>
        </p:nvSpPr>
        <p:spPr>
          <a:xfrm>
            <a:off x="47846" y="83276"/>
            <a:ext cx="12192000" cy="800219"/>
          </a:xfrm>
          <a:prstGeom prst="rect">
            <a:avLst/>
          </a:prstGeom>
          <a:noFill/>
        </p:spPr>
        <p:txBody>
          <a:bodyPr wrap="square" rtlCol="0">
            <a:spAutoFit/>
          </a:bodyPr>
          <a:lstStyle/>
          <a:p>
            <a:pPr algn="ctr"/>
            <a:r>
              <a:rPr lang="de-DE" b="1" noProof="0" dirty="0">
                <a:solidFill>
                  <a:srgbClr val="FFFFFF"/>
                </a:solidFill>
                <a:latin typeface="Times New Roman" panose="02020603050405020304" pitchFamily="18" charset="0"/>
                <a:cs typeface="Times New Roman" panose="02020603050405020304" pitchFamily="18" charset="0"/>
              </a:rPr>
              <a:t>Vergleich des Fay-</a:t>
            </a:r>
            <a:r>
              <a:rPr lang="de-DE" b="1" noProof="0" dirty="0" err="1">
                <a:solidFill>
                  <a:srgbClr val="FFFFFF"/>
                </a:solidFill>
                <a:latin typeface="Times New Roman" panose="02020603050405020304" pitchFamily="18" charset="0"/>
                <a:cs typeface="Times New Roman" panose="02020603050405020304" pitchFamily="18" charset="0"/>
              </a:rPr>
              <a:t>Harriot</a:t>
            </a:r>
            <a:r>
              <a:rPr lang="de-DE" b="1" noProof="0" dirty="0">
                <a:solidFill>
                  <a:srgbClr val="FFFFFF"/>
                </a:solidFill>
                <a:latin typeface="Times New Roman" panose="02020603050405020304" pitchFamily="18" charset="0"/>
                <a:cs typeface="Times New Roman" panose="02020603050405020304" pitchFamily="18" charset="0"/>
              </a:rPr>
              <a:t> (FH) und des </a:t>
            </a:r>
            <a:r>
              <a:rPr lang="de-DE" b="1" noProof="0" dirty="0" err="1">
                <a:solidFill>
                  <a:srgbClr val="FFFFFF"/>
                </a:solidFill>
                <a:latin typeface="Times New Roman" panose="02020603050405020304" pitchFamily="18" charset="0"/>
                <a:cs typeface="Times New Roman" panose="02020603050405020304" pitchFamily="18" charset="0"/>
              </a:rPr>
              <a:t>Battesse</a:t>
            </a:r>
            <a:r>
              <a:rPr lang="de-DE" b="1" noProof="0" dirty="0">
                <a:solidFill>
                  <a:srgbClr val="FFFFFF"/>
                </a:solidFill>
                <a:latin typeface="Times New Roman" panose="02020603050405020304" pitchFamily="18" charset="0"/>
                <a:cs typeface="Times New Roman" panose="02020603050405020304" pitchFamily="18" charset="0"/>
              </a:rPr>
              <a:t>-Harter-Fuller (BHF) Models </a:t>
            </a:r>
          </a:p>
          <a:p>
            <a:pPr algn="ctr"/>
            <a:r>
              <a:rPr lang="de-DE" sz="1400" noProof="0" dirty="0">
                <a:solidFill>
                  <a:srgbClr val="FFFFFF"/>
                </a:solidFill>
                <a:latin typeface="Times New Roman" panose="02020603050405020304" pitchFamily="18" charset="0"/>
                <a:cs typeface="Times New Roman" panose="02020603050405020304" pitchFamily="18" charset="0"/>
              </a:rPr>
              <a:t>Niklas, Lorenz</a:t>
            </a:r>
          </a:p>
          <a:p>
            <a:pPr algn="ctr"/>
            <a:r>
              <a:rPr lang="de-DE" sz="1400" noProof="0" dirty="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pic>
        <p:nvPicPr>
          <p:cNvPr id="12" name="Grafik 11">
            <a:extLst>
              <a:ext uri="{FF2B5EF4-FFF2-40B4-BE49-F238E27FC236}">
                <a16:creationId xmlns:a16="http://schemas.microsoft.com/office/drawing/2014/main" id="{FD741B53-CA69-CBA5-B08F-42CDF036B993}"/>
              </a:ext>
            </a:extLst>
          </p:cNvPr>
          <p:cNvPicPr>
            <a:picLocks noChangeAspect="1"/>
          </p:cNvPicPr>
          <p:nvPr/>
        </p:nvPicPr>
        <p:blipFill>
          <a:blip r:embed="rId3"/>
          <a:stretch>
            <a:fillRect/>
          </a:stretch>
        </p:blipFill>
        <p:spPr>
          <a:xfrm>
            <a:off x="11389411" y="45476"/>
            <a:ext cx="754743" cy="754743"/>
          </a:xfrm>
          <a:prstGeom prst="rect">
            <a:avLst/>
          </a:prstGeom>
        </p:spPr>
      </p:pic>
      <p:sp>
        <p:nvSpPr>
          <p:cNvPr id="14" name="Rechteck 13">
            <a:extLst>
              <a:ext uri="{FF2B5EF4-FFF2-40B4-BE49-F238E27FC236}">
                <a16:creationId xmlns:a16="http://schemas.microsoft.com/office/drawing/2014/main" id="{FA9BBC35-B40D-CF62-0E17-CAD2EAD807A0}"/>
              </a:ext>
            </a:extLst>
          </p:cNvPr>
          <p:cNvSpPr/>
          <p:nvPr/>
        </p:nvSpPr>
        <p:spPr>
          <a:xfrm>
            <a:off x="223908" y="2361894"/>
            <a:ext cx="3765453" cy="436413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0" name="Rechteck 19">
            <a:extLst>
              <a:ext uri="{FF2B5EF4-FFF2-40B4-BE49-F238E27FC236}">
                <a16:creationId xmlns:a16="http://schemas.microsoft.com/office/drawing/2014/main" id="{FEDB7F16-9790-BB5F-29BC-3408FCAC9F43}"/>
              </a:ext>
            </a:extLst>
          </p:cNvPr>
          <p:cNvSpPr/>
          <p:nvPr/>
        </p:nvSpPr>
        <p:spPr>
          <a:xfrm>
            <a:off x="9156107" y="2934787"/>
            <a:ext cx="2811982" cy="25652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1" name="Rechteck 20">
            <a:extLst>
              <a:ext uri="{FF2B5EF4-FFF2-40B4-BE49-F238E27FC236}">
                <a16:creationId xmlns:a16="http://schemas.microsoft.com/office/drawing/2014/main" id="{EF60A91B-7937-569E-5F75-F3713F28E02A}"/>
              </a:ext>
            </a:extLst>
          </p:cNvPr>
          <p:cNvSpPr/>
          <p:nvPr/>
        </p:nvSpPr>
        <p:spPr>
          <a:xfrm>
            <a:off x="223910" y="957941"/>
            <a:ext cx="3765453" cy="101236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2" name="Rechteck 21">
            <a:extLst>
              <a:ext uri="{FF2B5EF4-FFF2-40B4-BE49-F238E27FC236}">
                <a16:creationId xmlns:a16="http://schemas.microsoft.com/office/drawing/2014/main" id="{1A5A9DA0-D9F4-29BD-BE9D-909677E4FE12}"/>
              </a:ext>
            </a:extLst>
          </p:cNvPr>
          <p:cNvSpPr/>
          <p:nvPr/>
        </p:nvSpPr>
        <p:spPr>
          <a:xfrm>
            <a:off x="4213273" y="952963"/>
            <a:ext cx="4718456" cy="5757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3" name="Rechteck 22">
            <a:extLst>
              <a:ext uri="{FF2B5EF4-FFF2-40B4-BE49-F238E27FC236}">
                <a16:creationId xmlns:a16="http://schemas.microsoft.com/office/drawing/2014/main" id="{D8979E46-5266-3516-9D47-AF65E6E89F4B}"/>
              </a:ext>
            </a:extLst>
          </p:cNvPr>
          <p:cNvSpPr/>
          <p:nvPr/>
        </p:nvSpPr>
        <p:spPr>
          <a:xfrm>
            <a:off x="9156107" y="957941"/>
            <a:ext cx="2811982" cy="179865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grpSp>
        <p:nvGrpSpPr>
          <p:cNvPr id="5" name="Gruppieren 4">
            <a:extLst>
              <a:ext uri="{FF2B5EF4-FFF2-40B4-BE49-F238E27FC236}">
                <a16:creationId xmlns:a16="http://schemas.microsoft.com/office/drawing/2014/main" id="{B30F0DB5-9E95-EE20-3526-8C4C369AC2D6}"/>
              </a:ext>
            </a:extLst>
          </p:cNvPr>
          <p:cNvGrpSpPr/>
          <p:nvPr/>
        </p:nvGrpSpPr>
        <p:grpSpPr>
          <a:xfrm>
            <a:off x="9156107" y="5656218"/>
            <a:ext cx="2811982" cy="1054070"/>
            <a:chOff x="8202635" y="5656218"/>
            <a:chExt cx="3765454" cy="1054070"/>
          </a:xfrm>
        </p:grpSpPr>
        <p:sp>
          <p:nvSpPr>
            <p:cNvPr id="16" name="Rechteck 15">
              <a:extLst>
                <a:ext uri="{FF2B5EF4-FFF2-40B4-BE49-F238E27FC236}">
                  <a16:creationId xmlns:a16="http://schemas.microsoft.com/office/drawing/2014/main" id="{7903AEC4-97EF-C336-06EC-1A6C46593B99}"/>
                </a:ext>
              </a:extLst>
            </p:cNvPr>
            <p:cNvSpPr/>
            <p:nvPr/>
          </p:nvSpPr>
          <p:spPr>
            <a:xfrm>
              <a:off x="8202636" y="5660571"/>
              <a:ext cx="3765453" cy="104971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 name="Rechteck 1">
              <a:extLst>
                <a:ext uri="{FF2B5EF4-FFF2-40B4-BE49-F238E27FC236}">
                  <a16:creationId xmlns:a16="http://schemas.microsoft.com/office/drawing/2014/main" id="{DD37A1E9-351B-FA22-190A-6F917BD32320}"/>
                </a:ext>
              </a:extLst>
            </p:cNvPr>
            <p:cNvSpPr/>
            <p:nvPr/>
          </p:nvSpPr>
          <p:spPr>
            <a:xfrm>
              <a:off x="8202636" y="5656218"/>
              <a:ext cx="3765453" cy="354437"/>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noProof="0" dirty="0">
                  <a:solidFill>
                    <a:schemeClr val="tx1"/>
                  </a:solidFill>
                  <a:latin typeface="Times New Roman" panose="02020603050405020304" pitchFamily="18" charset="0"/>
                  <a:cs typeface="Times New Roman" panose="02020603050405020304" pitchFamily="18" charset="0"/>
                </a:rPr>
                <a:t>References</a:t>
              </a:r>
            </a:p>
          </p:txBody>
        </p:sp>
        <p:sp>
          <p:nvSpPr>
            <p:cNvPr id="3" name="Rechteck 2">
              <a:extLst>
                <a:ext uri="{FF2B5EF4-FFF2-40B4-BE49-F238E27FC236}">
                  <a16:creationId xmlns:a16="http://schemas.microsoft.com/office/drawing/2014/main" id="{6EB7A3B6-5631-6896-4490-A3F009EDDD08}"/>
                </a:ext>
              </a:extLst>
            </p:cNvPr>
            <p:cNvSpPr/>
            <p:nvPr/>
          </p:nvSpPr>
          <p:spPr>
            <a:xfrm>
              <a:off x="8202635" y="6010655"/>
              <a:ext cx="3765453" cy="69963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sz="500" noProof="0" dirty="0" err="1">
                  <a:solidFill>
                    <a:schemeClr val="tx1"/>
                  </a:solidFill>
                </a:rPr>
                <a:t>Battese</a:t>
              </a:r>
              <a:r>
                <a:rPr lang="de-DE" sz="500" noProof="0" dirty="0">
                  <a:solidFill>
                    <a:schemeClr val="tx1"/>
                  </a:solidFill>
                </a:rPr>
                <a:t>, G. E., Harter, R. M., &amp; Fuller, W. A. (1988</a:t>
              </a:r>
              <a:endParaRPr lang="de-DE" sz="500" b="0" noProof="0" dirty="0">
                <a:solidFill>
                  <a:schemeClr val="tx1"/>
                </a:solidFill>
                <a:effectLst/>
              </a:endParaRPr>
            </a:p>
            <a:p>
              <a:r>
                <a:rPr lang="de-DE" sz="500" noProof="0" dirty="0">
                  <a:solidFill>
                    <a:schemeClr val="tx1"/>
                  </a:solidFill>
                </a:rPr>
                <a:t>Fay III, R. E., &amp; Herriot, R. A. (1979). </a:t>
              </a:r>
              <a:endParaRPr lang="de-DE" sz="500" b="0" noProof="0" dirty="0">
                <a:solidFill>
                  <a:schemeClr val="tx1"/>
                </a:solidFill>
                <a:effectLst/>
              </a:endParaRPr>
            </a:p>
            <a:p>
              <a:r>
                <a:rPr lang="de-DE" sz="500" noProof="0" dirty="0" err="1">
                  <a:solidFill>
                    <a:schemeClr val="tx1"/>
                  </a:solidFill>
                </a:rPr>
                <a:t>Harmening</a:t>
              </a:r>
              <a:r>
                <a:rPr lang="de-DE" sz="500" noProof="0" dirty="0">
                  <a:solidFill>
                    <a:schemeClr val="tx1"/>
                  </a:solidFill>
                </a:rPr>
                <a:t>, S., Kreutzmann, A.-K., Schmidt, S., </a:t>
              </a:r>
              <a:r>
                <a:rPr lang="de-DE" sz="500" noProof="0" dirty="0" err="1">
                  <a:solidFill>
                    <a:schemeClr val="tx1"/>
                  </a:solidFill>
                </a:rPr>
                <a:t>Salvati</a:t>
              </a:r>
              <a:r>
                <a:rPr lang="de-DE" sz="500" noProof="0" dirty="0">
                  <a:solidFill>
                    <a:schemeClr val="tx1"/>
                  </a:solidFill>
                </a:rPr>
                <a:t>, N., &amp; Schmid, T. (2023). </a:t>
              </a:r>
              <a:endParaRPr lang="de-DE" sz="500" b="0" noProof="0" dirty="0">
                <a:solidFill>
                  <a:schemeClr val="tx1"/>
                </a:solidFill>
                <a:effectLst/>
              </a:endParaRPr>
            </a:p>
            <a:p>
              <a:r>
                <a:rPr lang="de-DE" sz="500" noProof="0" dirty="0">
                  <a:solidFill>
                    <a:schemeClr val="tx1"/>
                  </a:solidFill>
                </a:rPr>
                <a:t>INE </a:t>
              </a:r>
              <a:r>
                <a:rPr lang="de-DE" sz="500" noProof="0" dirty="0" err="1">
                  <a:solidFill>
                    <a:schemeClr val="tx1"/>
                  </a:solidFill>
                </a:rPr>
                <a:t>Bolivia</a:t>
              </a:r>
              <a:r>
                <a:rPr lang="de-DE" sz="500" noProof="0" dirty="0">
                  <a:solidFill>
                    <a:schemeClr val="tx1"/>
                  </a:solidFill>
                </a:rPr>
                <a:t>. (2024). </a:t>
              </a:r>
              <a:endParaRPr lang="de-DE" sz="500" b="0" noProof="0" dirty="0">
                <a:solidFill>
                  <a:schemeClr val="tx1"/>
                </a:solidFill>
                <a:effectLst/>
              </a:endParaRPr>
            </a:p>
            <a:p>
              <a:r>
                <a:rPr lang="de-DE" sz="500" noProof="0" dirty="0" err="1">
                  <a:solidFill>
                    <a:schemeClr val="tx1"/>
                  </a:solidFill>
                </a:rPr>
                <a:t>Krennmair</a:t>
              </a:r>
              <a:r>
                <a:rPr lang="de-DE" sz="500" noProof="0" dirty="0">
                  <a:solidFill>
                    <a:schemeClr val="tx1"/>
                  </a:solidFill>
                </a:rPr>
                <a:t>, P., &amp; Schmid, T. (2022</a:t>
              </a:r>
              <a:endParaRPr lang="de-DE" sz="500" b="0" noProof="0" dirty="0">
                <a:solidFill>
                  <a:schemeClr val="tx1"/>
                </a:solidFill>
                <a:effectLst/>
              </a:endParaRPr>
            </a:p>
            <a:p>
              <a:r>
                <a:rPr lang="de-DE" sz="500" noProof="0" dirty="0">
                  <a:solidFill>
                    <a:schemeClr val="tx1"/>
                  </a:solidFill>
                </a:rPr>
                <a:t>Kreutzmann, A.-K., Pannier, S., Rojas-</a:t>
              </a:r>
              <a:r>
                <a:rPr lang="de-DE" sz="500" noProof="0" dirty="0" err="1">
                  <a:solidFill>
                    <a:schemeClr val="tx1"/>
                  </a:solidFill>
                </a:rPr>
                <a:t>Perilla</a:t>
              </a:r>
              <a:r>
                <a:rPr lang="de-DE" sz="500" noProof="0" dirty="0">
                  <a:solidFill>
                    <a:schemeClr val="tx1"/>
                  </a:solidFill>
                </a:rPr>
                <a:t>, N., Schmid, T., </a:t>
              </a:r>
              <a:r>
                <a:rPr lang="de-DE" sz="500" noProof="0" dirty="0" err="1">
                  <a:solidFill>
                    <a:schemeClr val="tx1"/>
                  </a:solidFill>
                </a:rPr>
                <a:t>Templ</a:t>
              </a:r>
              <a:r>
                <a:rPr lang="de-DE" sz="500" noProof="0" dirty="0">
                  <a:solidFill>
                    <a:schemeClr val="tx1"/>
                  </a:solidFill>
                </a:rPr>
                <a:t>, M., &amp; </a:t>
              </a:r>
              <a:r>
                <a:rPr lang="de-DE" sz="500" noProof="0" dirty="0" err="1">
                  <a:solidFill>
                    <a:schemeClr val="tx1"/>
                  </a:solidFill>
                </a:rPr>
                <a:t>Tzavidis</a:t>
              </a:r>
              <a:r>
                <a:rPr lang="de-DE" sz="500" noProof="0" dirty="0">
                  <a:solidFill>
                    <a:schemeClr val="tx1"/>
                  </a:solidFill>
                </a:rPr>
                <a:t>, N. (2019). </a:t>
              </a:r>
              <a:endParaRPr lang="de-DE" sz="500" b="0" noProof="0" dirty="0">
                <a:solidFill>
                  <a:schemeClr val="tx1"/>
                </a:solidFill>
                <a:effectLst/>
              </a:endParaRPr>
            </a:p>
            <a:p>
              <a:r>
                <a:rPr lang="de-DE" sz="500" noProof="0" dirty="0">
                  <a:solidFill>
                    <a:schemeClr val="tx1"/>
                  </a:solidFill>
                </a:rPr>
                <a:t>UN Office </a:t>
              </a:r>
              <a:r>
                <a:rPr lang="de-DE" sz="500" noProof="0" dirty="0" err="1">
                  <a:solidFill>
                    <a:schemeClr val="tx1"/>
                  </a:solidFill>
                </a:rPr>
                <a:t>for</a:t>
              </a:r>
              <a:r>
                <a:rPr lang="de-DE" sz="500" noProof="0" dirty="0">
                  <a:solidFill>
                    <a:schemeClr val="tx1"/>
                  </a:solidFill>
                </a:rPr>
                <a:t> </a:t>
              </a:r>
              <a:r>
                <a:rPr lang="de-DE" sz="500" noProof="0" dirty="0" err="1">
                  <a:solidFill>
                    <a:schemeClr val="tx1"/>
                  </a:solidFill>
                </a:rPr>
                <a:t>the</a:t>
              </a:r>
              <a:r>
                <a:rPr lang="de-DE" sz="500" noProof="0" dirty="0">
                  <a:solidFill>
                    <a:schemeClr val="tx1"/>
                  </a:solidFill>
                </a:rPr>
                <a:t> </a:t>
              </a:r>
              <a:r>
                <a:rPr lang="de-DE" sz="500" noProof="0" dirty="0" err="1">
                  <a:solidFill>
                    <a:schemeClr val="tx1"/>
                  </a:solidFill>
                </a:rPr>
                <a:t>Coordination</a:t>
              </a:r>
              <a:r>
                <a:rPr lang="de-DE" sz="500" noProof="0" dirty="0">
                  <a:solidFill>
                    <a:schemeClr val="tx1"/>
                  </a:solidFill>
                </a:rPr>
                <a:t> </a:t>
              </a:r>
              <a:r>
                <a:rPr lang="de-DE" sz="500" noProof="0" dirty="0" err="1">
                  <a:solidFill>
                    <a:schemeClr val="tx1"/>
                  </a:solidFill>
                </a:rPr>
                <a:t>of</a:t>
              </a:r>
              <a:r>
                <a:rPr lang="de-DE" sz="500" noProof="0" dirty="0">
                  <a:solidFill>
                    <a:schemeClr val="tx1"/>
                  </a:solidFill>
                </a:rPr>
                <a:t> </a:t>
              </a:r>
              <a:r>
                <a:rPr lang="de-DE" sz="500" noProof="0" dirty="0" err="1">
                  <a:solidFill>
                    <a:schemeClr val="tx1"/>
                  </a:solidFill>
                </a:rPr>
                <a:t>Humanitarian</a:t>
              </a:r>
              <a:r>
                <a:rPr lang="de-DE" sz="500" noProof="0" dirty="0">
                  <a:solidFill>
                    <a:schemeClr val="tx1"/>
                  </a:solidFill>
                </a:rPr>
                <a:t> Affairs (OCHA). (2025). </a:t>
              </a:r>
            </a:p>
            <a:p>
              <a:r>
                <a:rPr lang="de-DE" sz="500" noProof="0" dirty="0">
                  <a:solidFill>
                    <a:schemeClr val="tx1"/>
                  </a:solidFill>
                </a:rPr>
                <a:t>Würz, N. (2025). </a:t>
              </a:r>
            </a:p>
          </p:txBody>
        </p:sp>
      </p:grpSp>
      <p:sp>
        <p:nvSpPr>
          <p:cNvPr id="6" name="Rechteck 5">
            <a:extLst>
              <a:ext uri="{FF2B5EF4-FFF2-40B4-BE49-F238E27FC236}">
                <a16:creationId xmlns:a16="http://schemas.microsoft.com/office/drawing/2014/main" id="{9DF16331-87FB-944D-D8B0-D31A82D6F684}"/>
              </a:ext>
            </a:extLst>
          </p:cNvPr>
          <p:cNvSpPr/>
          <p:nvPr/>
        </p:nvSpPr>
        <p:spPr>
          <a:xfrm>
            <a:off x="223909" y="957941"/>
            <a:ext cx="3765453" cy="354437"/>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noProof="0" dirty="0">
                <a:solidFill>
                  <a:schemeClr val="tx1"/>
                </a:solidFill>
                <a:latin typeface="Times New Roman" panose="02020603050405020304" pitchFamily="18" charset="0"/>
                <a:cs typeface="Times New Roman" panose="02020603050405020304" pitchFamily="18" charset="0"/>
              </a:rPr>
              <a:t>1) Motivation</a:t>
            </a:r>
          </a:p>
        </p:txBody>
      </p:sp>
      <p:sp>
        <p:nvSpPr>
          <p:cNvPr id="7" name="Rechteck 6">
            <a:extLst>
              <a:ext uri="{FF2B5EF4-FFF2-40B4-BE49-F238E27FC236}">
                <a16:creationId xmlns:a16="http://schemas.microsoft.com/office/drawing/2014/main" id="{054CAAA3-FFA9-3F72-4568-33E69857D808}"/>
              </a:ext>
            </a:extLst>
          </p:cNvPr>
          <p:cNvSpPr/>
          <p:nvPr/>
        </p:nvSpPr>
        <p:spPr>
          <a:xfrm>
            <a:off x="223908" y="2085304"/>
            <a:ext cx="3765453" cy="354437"/>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noProof="0" dirty="0">
                <a:solidFill>
                  <a:schemeClr val="tx1"/>
                </a:solidFill>
                <a:latin typeface="Times New Roman" panose="02020603050405020304" pitchFamily="18" charset="0"/>
                <a:cs typeface="Times New Roman" panose="02020603050405020304" pitchFamily="18" charset="0"/>
              </a:rPr>
              <a:t>2) Methoden</a:t>
            </a:r>
          </a:p>
        </p:txBody>
      </p:sp>
      <p:sp>
        <p:nvSpPr>
          <p:cNvPr id="11" name="Rechteck 10">
            <a:extLst>
              <a:ext uri="{FF2B5EF4-FFF2-40B4-BE49-F238E27FC236}">
                <a16:creationId xmlns:a16="http://schemas.microsoft.com/office/drawing/2014/main" id="{9549E501-17E2-D96C-F4EC-0BFDBD1003FD}"/>
              </a:ext>
            </a:extLst>
          </p:cNvPr>
          <p:cNvSpPr/>
          <p:nvPr/>
        </p:nvSpPr>
        <p:spPr>
          <a:xfrm>
            <a:off x="4213273" y="950861"/>
            <a:ext cx="4718456" cy="352335"/>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latin typeface="Times New Roman" panose="02020603050405020304" pitchFamily="18" charset="0"/>
                <a:cs typeface="Times New Roman" panose="02020603050405020304" pitchFamily="18" charset="0"/>
              </a:rPr>
              <a:t>3</a:t>
            </a:r>
            <a:r>
              <a:rPr lang="de-DE" noProof="0" dirty="0">
                <a:solidFill>
                  <a:schemeClr val="tx1"/>
                </a:solidFill>
                <a:latin typeface="Times New Roman" panose="02020603050405020304" pitchFamily="18" charset="0"/>
                <a:cs typeface="Times New Roman" panose="02020603050405020304" pitchFamily="18" charset="0"/>
              </a:rPr>
              <a:t>) Ergebnisse</a:t>
            </a:r>
          </a:p>
        </p:txBody>
      </p:sp>
      <p:pic>
        <p:nvPicPr>
          <p:cNvPr id="27" name="Grafik 26">
            <a:extLst>
              <a:ext uri="{FF2B5EF4-FFF2-40B4-BE49-F238E27FC236}">
                <a16:creationId xmlns:a16="http://schemas.microsoft.com/office/drawing/2014/main" id="{9A7306DF-9715-077C-DDE3-1CBB1368D688}"/>
              </a:ext>
            </a:extLst>
          </p:cNvPr>
          <p:cNvPicPr>
            <a:picLocks noChangeAspect="1"/>
          </p:cNvPicPr>
          <p:nvPr/>
        </p:nvPicPr>
        <p:blipFill>
          <a:blip r:embed="rId4">
            <a:extLst>
              <a:ext uri="{96DAC541-7B7A-43D3-8B79-37D633B846F1}">
                <asvg:svgBlip xmlns:asvg="http://schemas.microsoft.com/office/drawing/2016/SVG/main" r:embed="rId5"/>
              </a:ext>
            </a:extLst>
          </a:blip>
          <a:srcRect r="69944" b="75008"/>
          <a:stretch>
            <a:fillRect/>
          </a:stretch>
        </p:blipFill>
        <p:spPr>
          <a:xfrm>
            <a:off x="4274651" y="1348511"/>
            <a:ext cx="2182525" cy="1361076"/>
          </a:xfrm>
          <a:prstGeom prst="rect">
            <a:avLst/>
          </a:prstGeom>
        </p:spPr>
      </p:pic>
      <p:pic>
        <p:nvPicPr>
          <p:cNvPr id="29" name="Grafik 28">
            <a:extLst>
              <a:ext uri="{FF2B5EF4-FFF2-40B4-BE49-F238E27FC236}">
                <a16:creationId xmlns:a16="http://schemas.microsoft.com/office/drawing/2014/main" id="{5011975E-FD24-F0B8-0E0D-5824AFB40141}"/>
              </a:ext>
            </a:extLst>
          </p:cNvPr>
          <p:cNvPicPr>
            <a:picLocks noChangeAspect="1"/>
          </p:cNvPicPr>
          <p:nvPr/>
        </p:nvPicPr>
        <p:blipFill>
          <a:blip r:embed="rId6">
            <a:extLst>
              <a:ext uri="{96DAC541-7B7A-43D3-8B79-37D633B846F1}">
                <asvg:svgBlip xmlns:asvg="http://schemas.microsoft.com/office/drawing/2016/SVG/main" r:embed="rId7"/>
              </a:ext>
            </a:extLst>
          </a:blip>
          <a:srcRect r="5973" b="21816"/>
          <a:stretch>
            <a:fillRect/>
          </a:stretch>
        </p:blipFill>
        <p:spPr>
          <a:xfrm>
            <a:off x="6681086" y="2430002"/>
            <a:ext cx="2182525" cy="1361076"/>
          </a:xfrm>
          <a:prstGeom prst="rect">
            <a:avLst/>
          </a:prstGeom>
        </p:spPr>
      </p:pic>
      <p:pic>
        <p:nvPicPr>
          <p:cNvPr id="32" name="Grafik 31">
            <a:extLst>
              <a:ext uri="{FF2B5EF4-FFF2-40B4-BE49-F238E27FC236}">
                <a16:creationId xmlns:a16="http://schemas.microsoft.com/office/drawing/2014/main" id="{CE49D74A-5080-B333-5CAE-541037C55860}"/>
              </a:ext>
            </a:extLst>
          </p:cNvPr>
          <p:cNvPicPr>
            <a:picLocks noChangeAspect="1"/>
          </p:cNvPicPr>
          <p:nvPr/>
        </p:nvPicPr>
        <p:blipFill>
          <a:blip r:embed="rId8">
            <a:extLst>
              <a:ext uri="{96DAC541-7B7A-43D3-8B79-37D633B846F1}">
                <asvg:svgBlip xmlns:asvg="http://schemas.microsoft.com/office/drawing/2016/SVG/main" r:embed="rId9"/>
              </a:ext>
            </a:extLst>
          </a:blip>
          <a:srcRect r="35091" b="50000"/>
          <a:stretch>
            <a:fillRect/>
          </a:stretch>
        </p:blipFill>
        <p:spPr>
          <a:xfrm>
            <a:off x="4274651" y="3831625"/>
            <a:ext cx="2355900" cy="1361077"/>
          </a:xfrm>
          <a:prstGeom prst="rect">
            <a:avLst/>
          </a:prstGeom>
        </p:spPr>
      </p:pic>
      <p:pic>
        <p:nvPicPr>
          <p:cNvPr id="38" name="Grafik 37">
            <a:extLst>
              <a:ext uri="{FF2B5EF4-FFF2-40B4-BE49-F238E27FC236}">
                <a16:creationId xmlns:a16="http://schemas.microsoft.com/office/drawing/2014/main" id="{412393B7-60D5-BB10-B17E-B8979657A05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3035893" y="3719328"/>
            <a:ext cx="875562" cy="2918539"/>
          </a:xfrm>
          <a:prstGeom prst="rect">
            <a:avLst/>
          </a:prstGeom>
        </p:spPr>
      </p:pic>
      <p:pic>
        <p:nvPicPr>
          <p:cNvPr id="39" name="Grafik 38">
            <a:extLst>
              <a:ext uri="{FF2B5EF4-FFF2-40B4-BE49-F238E27FC236}">
                <a16:creationId xmlns:a16="http://schemas.microsoft.com/office/drawing/2014/main" id="{795AC083-AD12-FC18-2C92-D153D32049E9}"/>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292180" y="2514187"/>
            <a:ext cx="875562" cy="2918539"/>
          </a:xfrm>
          <a:prstGeom prst="rect">
            <a:avLst/>
          </a:prstGeom>
        </p:spPr>
      </p:pic>
      <p:pic>
        <p:nvPicPr>
          <p:cNvPr id="41" name="Grafik 40" descr="Ein Bild, das Screenshot enthält.&#10;&#10;KI-generierte Inhalte können fehlerhaft sein.">
            <a:extLst>
              <a:ext uri="{FF2B5EF4-FFF2-40B4-BE49-F238E27FC236}">
                <a16:creationId xmlns:a16="http://schemas.microsoft.com/office/drawing/2014/main" id="{3ABDCB74-CA90-B527-3423-268D8F20FE44}"/>
              </a:ext>
            </a:extLst>
          </p:cNvPr>
          <p:cNvPicPr>
            <a:picLocks noChangeAspect="1"/>
          </p:cNvPicPr>
          <p:nvPr/>
        </p:nvPicPr>
        <p:blipFill>
          <a:blip r:embed="rId14"/>
          <a:srcRect t="2853" r="418" b="781"/>
          <a:stretch>
            <a:fillRect/>
          </a:stretch>
        </p:blipFill>
        <p:spPr>
          <a:xfrm>
            <a:off x="6457176" y="5518564"/>
            <a:ext cx="2272496" cy="1119303"/>
          </a:xfrm>
          <a:prstGeom prst="rect">
            <a:avLst/>
          </a:prstGeom>
        </p:spPr>
      </p:pic>
      <p:sp>
        <p:nvSpPr>
          <p:cNvPr id="42" name="Rechteck 41">
            <a:extLst>
              <a:ext uri="{FF2B5EF4-FFF2-40B4-BE49-F238E27FC236}">
                <a16:creationId xmlns:a16="http://schemas.microsoft.com/office/drawing/2014/main" id="{5B2588DC-98AF-FDC9-9A3B-BABF0F2BB602}"/>
              </a:ext>
            </a:extLst>
          </p:cNvPr>
          <p:cNvSpPr/>
          <p:nvPr/>
        </p:nvSpPr>
        <p:spPr>
          <a:xfrm>
            <a:off x="9155639" y="958991"/>
            <a:ext cx="2811981" cy="351835"/>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latin typeface="Times New Roman" panose="02020603050405020304" pitchFamily="18" charset="0"/>
                <a:cs typeface="Times New Roman" panose="02020603050405020304" pitchFamily="18" charset="0"/>
              </a:rPr>
              <a:t>4</a:t>
            </a:r>
            <a:r>
              <a:rPr lang="de-DE" noProof="0" dirty="0">
                <a:solidFill>
                  <a:schemeClr val="tx1"/>
                </a:solidFill>
                <a:latin typeface="Times New Roman" panose="02020603050405020304" pitchFamily="18" charset="0"/>
                <a:cs typeface="Times New Roman" panose="02020603050405020304" pitchFamily="18" charset="0"/>
              </a:rPr>
              <a:t>) Diskussion</a:t>
            </a:r>
          </a:p>
        </p:txBody>
      </p:sp>
      <p:sp>
        <p:nvSpPr>
          <p:cNvPr id="43" name="Rechteck 42">
            <a:extLst>
              <a:ext uri="{FF2B5EF4-FFF2-40B4-BE49-F238E27FC236}">
                <a16:creationId xmlns:a16="http://schemas.microsoft.com/office/drawing/2014/main" id="{5751EEC0-A59D-CCA9-345C-C09DE87FCC8C}"/>
              </a:ext>
            </a:extLst>
          </p:cNvPr>
          <p:cNvSpPr/>
          <p:nvPr/>
        </p:nvSpPr>
        <p:spPr>
          <a:xfrm>
            <a:off x="9155639" y="2930762"/>
            <a:ext cx="2811981" cy="351835"/>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latin typeface="Times New Roman" panose="02020603050405020304" pitchFamily="18" charset="0"/>
                <a:cs typeface="Times New Roman" panose="02020603050405020304" pitchFamily="18" charset="0"/>
              </a:rPr>
              <a:t>5</a:t>
            </a:r>
            <a:r>
              <a:rPr lang="de-DE" noProof="0" dirty="0">
                <a:solidFill>
                  <a:schemeClr val="tx1"/>
                </a:solidFill>
                <a:latin typeface="Times New Roman" panose="02020603050405020304" pitchFamily="18" charset="0"/>
                <a:cs typeface="Times New Roman" panose="02020603050405020304" pitchFamily="18" charset="0"/>
              </a:rPr>
              <a:t>) Limitationen</a:t>
            </a:r>
          </a:p>
        </p:txBody>
      </p:sp>
    </p:spTree>
    <p:extLst>
      <p:ext uri="{BB962C8B-B14F-4D97-AF65-F5344CB8AC3E}">
        <p14:creationId xmlns:p14="http://schemas.microsoft.com/office/powerpoint/2010/main" val="305249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a:extLst>
            <a:ext uri="{FF2B5EF4-FFF2-40B4-BE49-F238E27FC236}">
              <a16:creationId xmlns:a16="http://schemas.microsoft.com/office/drawing/2014/main" id="{B750DB6F-EE03-7F63-120E-CAC82BA999A3}"/>
            </a:ext>
          </a:extLst>
        </p:cNvPr>
        <p:cNvGrpSpPr/>
        <p:nvPr/>
      </p:nvGrpSpPr>
      <p:grpSpPr>
        <a:xfrm>
          <a:off x="0" y="0"/>
          <a:ext cx="0" cy="0"/>
          <a:chOff x="0" y="0"/>
          <a:chExt cx="0" cy="0"/>
        </a:xfrm>
      </p:grpSpPr>
      <p:grpSp>
        <p:nvGrpSpPr>
          <p:cNvPr id="58" name="Formatierung Ergebnisse">
            <a:extLst>
              <a:ext uri="{FF2B5EF4-FFF2-40B4-BE49-F238E27FC236}">
                <a16:creationId xmlns:a16="http://schemas.microsoft.com/office/drawing/2014/main" id="{9FA01B17-9400-F81E-4C1D-27CD7562A6F6}"/>
              </a:ext>
            </a:extLst>
          </p:cNvPr>
          <p:cNvGrpSpPr>
            <a:grpSpLocks noGrp="1" noUngrp="1" noRot="1" noMove="1" noResize="1"/>
          </p:cNvGrpSpPr>
          <p:nvPr/>
        </p:nvGrpSpPr>
        <p:grpSpPr>
          <a:xfrm>
            <a:off x="4213273" y="1314407"/>
            <a:ext cx="4731535" cy="5399695"/>
            <a:chOff x="4213273" y="1314407"/>
            <a:chExt cx="4731535" cy="5399695"/>
          </a:xfrm>
        </p:grpSpPr>
        <p:sp>
          <p:nvSpPr>
            <p:cNvPr id="48" name="Rechteck 47">
              <a:extLst>
                <a:ext uri="{FF2B5EF4-FFF2-40B4-BE49-F238E27FC236}">
                  <a16:creationId xmlns:a16="http://schemas.microsoft.com/office/drawing/2014/main" id="{9A1036E2-C09A-5304-DF3A-463967C01F96}"/>
                </a:ext>
              </a:extLst>
            </p:cNvPr>
            <p:cNvSpPr>
              <a:spLocks noGrp="1" noRot="1" noMove="1" noResize="1" noEditPoints="1" noAdjustHandles="1" noChangeArrowheads="1" noChangeShapeType="1"/>
            </p:cNvSpPr>
            <p:nvPr/>
          </p:nvSpPr>
          <p:spPr>
            <a:xfrm>
              <a:off x="4213273"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hteck 48">
              <a:extLst>
                <a:ext uri="{FF2B5EF4-FFF2-40B4-BE49-F238E27FC236}">
                  <a16:creationId xmlns:a16="http://schemas.microsoft.com/office/drawing/2014/main" id="{E503F0B1-C44A-4C7A-56CC-A11E43AE2093}"/>
                </a:ext>
              </a:extLst>
            </p:cNvPr>
            <p:cNvSpPr>
              <a:spLocks noGrp="1" noRot="1" noMove="1" noResize="1" noEditPoints="1" noAdjustHandles="1" noChangeArrowheads="1" noChangeShapeType="1"/>
            </p:cNvSpPr>
            <p:nvPr/>
          </p:nvSpPr>
          <p:spPr>
            <a:xfrm>
              <a:off x="6575830"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hteck 51">
              <a:extLst>
                <a:ext uri="{FF2B5EF4-FFF2-40B4-BE49-F238E27FC236}">
                  <a16:creationId xmlns:a16="http://schemas.microsoft.com/office/drawing/2014/main" id="{4336C3D0-B5DF-5D31-89A3-FA4528C74B82}"/>
                </a:ext>
              </a:extLst>
            </p:cNvPr>
            <p:cNvSpPr>
              <a:spLocks noGrp="1" noRot="1" noMove="1" noResize="1" noEditPoints="1" noAdjustHandles="1" noChangeArrowheads="1" noChangeShapeType="1"/>
            </p:cNvSpPr>
            <p:nvPr/>
          </p:nvSpPr>
          <p:spPr>
            <a:xfrm>
              <a:off x="4219928"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hteck 52">
              <a:extLst>
                <a:ext uri="{FF2B5EF4-FFF2-40B4-BE49-F238E27FC236}">
                  <a16:creationId xmlns:a16="http://schemas.microsoft.com/office/drawing/2014/main" id="{CBE70268-49F6-EAE4-D8F3-ED5B5E7C7309}"/>
                </a:ext>
              </a:extLst>
            </p:cNvPr>
            <p:cNvSpPr>
              <a:spLocks noGrp="1" noRot="1" noMove="1" noResize="1" noEditPoints="1" noAdjustHandles="1" noChangeArrowheads="1" noChangeShapeType="1"/>
            </p:cNvSpPr>
            <p:nvPr/>
          </p:nvSpPr>
          <p:spPr>
            <a:xfrm>
              <a:off x="6582485"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hteck 53">
              <a:extLst>
                <a:ext uri="{FF2B5EF4-FFF2-40B4-BE49-F238E27FC236}">
                  <a16:creationId xmlns:a16="http://schemas.microsoft.com/office/drawing/2014/main" id="{894CE278-B875-E35E-5548-54B9E0258BD3}"/>
                </a:ext>
              </a:extLst>
            </p:cNvPr>
            <p:cNvSpPr>
              <a:spLocks noGrp="1" noRot="1" noMove="1" noResize="1" noEditPoints="1" noAdjustHandles="1" noChangeArrowheads="1" noChangeShapeType="1"/>
            </p:cNvSpPr>
            <p:nvPr/>
          </p:nvSpPr>
          <p:spPr>
            <a:xfrm>
              <a:off x="4219696"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hteck 54">
              <a:extLst>
                <a:ext uri="{FF2B5EF4-FFF2-40B4-BE49-F238E27FC236}">
                  <a16:creationId xmlns:a16="http://schemas.microsoft.com/office/drawing/2014/main" id="{B0DB3B25-390A-03BC-CF31-C29904DFE66C}"/>
                </a:ext>
              </a:extLst>
            </p:cNvPr>
            <p:cNvSpPr>
              <a:spLocks noGrp="1" noRot="1" noMove="1" noResize="1" noEditPoints="1" noAdjustHandles="1" noChangeArrowheads="1" noChangeShapeType="1"/>
            </p:cNvSpPr>
            <p:nvPr/>
          </p:nvSpPr>
          <p:spPr>
            <a:xfrm>
              <a:off x="6582253"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hteck 55">
              <a:extLst>
                <a:ext uri="{FF2B5EF4-FFF2-40B4-BE49-F238E27FC236}">
                  <a16:creationId xmlns:a16="http://schemas.microsoft.com/office/drawing/2014/main" id="{B161C6F0-29D0-D94F-7E3B-D5A9C678DDAC}"/>
                </a:ext>
              </a:extLst>
            </p:cNvPr>
            <p:cNvSpPr>
              <a:spLocks noGrp="1" noRot="1" noMove="1" noResize="1" noEditPoints="1" noAdjustHandles="1" noChangeArrowheads="1" noChangeShapeType="1"/>
            </p:cNvSpPr>
            <p:nvPr/>
          </p:nvSpPr>
          <p:spPr>
            <a:xfrm>
              <a:off x="4226351"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hteck 56">
              <a:extLst>
                <a:ext uri="{FF2B5EF4-FFF2-40B4-BE49-F238E27FC236}">
                  <a16:creationId xmlns:a16="http://schemas.microsoft.com/office/drawing/2014/main" id="{14C2DA71-FA16-7274-9F02-52EFC212B85F}"/>
                </a:ext>
              </a:extLst>
            </p:cNvPr>
            <p:cNvSpPr>
              <a:spLocks noGrp="1" noRot="1" noMove="1" noResize="1" noEditPoints="1" noAdjustHandles="1" noChangeArrowheads="1" noChangeShapeType="1"/>
            </p:cNvSpPr>
            <p:nvPr/>
          </p:nvSpPr>
          <p:spPr>
            <a:xfrm>
              <a:off x="6588908"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Landkarte" descr="Ein Bild, das Karte enthält.&#10;&#10;KI-generierte Inhalte können fehlerhaft sein.">
            <a:extLst>
              <a:ext uri="{FF2B5EF4-FFF2-40B4-BE49-F238E27FC236}">
                <a16:creationId xmlns:a16="http://schemas.microsoft.com/office/drawing/2014/main" id="{3428B062-7B39-5204-89AE-E9F248DC30B5}"/>
              </a:ext>
            </a:extLst>
          </p:cNvPr>
          <p:cNvPicPr>
            <a:picLocks noGrp="1" noRot="1" noChangeAspect="1" noMove="1" noResize="1" noEditPoints="1" noAdjustHandles="1" noChangeArrowheads="1" noChangeShapeType="1" noCrop="1"/>
          </p:cNvPicPr>
          <p:nvPr/>
        </p:nvPicPr>
        <p:blipFill>
          <a:blip r:embed="rId3">
            <a:extLst>
              <a:ext uri="{BEBA8EAE-BF5A-486C-A8C5-ECC9F3942E4B}">
                <a14:imgProps xmlns:a14="http://schemas.microsoft.com/office/drawing/2010/main">
                  <a14:imgLayer r:embed="rId4">
                    <a14:imgEffect>
                      <a14:artisticBlur radius="17"/>
                    </a14:imgEffect>
                  </a14:imgLayer>
                </a14:imgProps>
              </a:ext>
            </a:extLst>
          </a:blip>
          <a:stretch>
            <a:fillRect/>
          </a:stretch>
        </p:blipFill>
        <p:spPr>
          <a:xfrm>
            <a:off x="8202639" y="-214313"/>
            <a:ext cx="6602982" cy="9959806"/>
          </a:xfrm>
          <a:prstGeom prst="rect">
            <a:avLst/>
          </a:prstGeom>
        </p:spPr>
      </p:pic>
      <p:sp>
        <p:nvSpPr>
          <p:cNvPr id="10" name="Titel">
            <a:extLst>
              <a:ext uri="{FF2B5EF4-FFF2-40B4-BE49-F238E27FC236}">
                <a16:creationId xmlns:a16="http://schemas.microsoft.com/office/drawing/2014/main" id="{B1A160D0-944B-9FAD-8165-DF99EA126C91}"/>
              </a:ext>
            </a:extLst>
          </p:cNvPr>
          <p:cNvSpPr txBox="1">
            <a:spLocks noGrp="1" noRot="1" noMove="1" noResize="1" noEditPoints="1" noAdjustHandles="1" noChangeArrowheads="1" noChangeShapeType="1"/>
          </p:cNvSpPr>
          <p:nvPr/>
        </p:nvSpPr>
        <p:spPr>
          <a:xfrm>
            <a:off x="47846" y="83276"/>
            <a:ext cx="12192000" cy="800219"/>
          </a:xfrm>
          <a:prstGeom prst="rect">
            <a:avLst/>
          </a:prstGeom>
          <a:noFill/>
        </p:spPr>
        <p:txBody>
          <a:bodyPr wrap="square" rtlCol="0">
            <a:spAutoFit/>
          </a:bodyPr>
          <a:lstStyle/>
          <a:p>
            <a:pPr algn="ctr"/>
            <a:r>
              <a:rPr lang="de-DE" b="1" noProof="0" dirty="0">
                <a:solidFill>
                  <a:srgbClr val="FFFFFF"/>
                </a:solidFill>
                <a:latin typeface="Times New Roman" panose="02020603050405020304" pitchFamily="18" charset="0"/>
                <a:cs typeface="Times New Roman" panose="02020603050405020304" pitchFamily="18" charset="0"/>
              </a:rPr>
              <a:t>Vergleich des Fay-</a:t>
            </a:r>
            <a:r>
              <a:rPr lang="de-DE" b="1" noProof="0" dirty="0" err="1">
                <a:solidFill>
                  <a:srgbClr val="FFFFFF"/>
                </a:solidFill>
                <a:latin typeface="Times New Roman" panose="02020603050405020304" pitchFamily="18" charset="0"/>
                <a:cs typeface="Times New Roman" panose="02020603050405020304" pitchFamily="18" charset="0"/>
              </a:rPr>
              <a:t>Harriot</a:t>
            </a:r>
            <a:r>
              <a:rPr lang="de-DE" b="1" noProof="0" dirty="0">
                <a:solidFill>
                  <a:srgbClr val="FFFFFF"/>
                </a:solidFill>
                <a:latin typeface="Times New Roman" panose="02020603050405020304" pitchFamily="18" charset="0"/>
                <a:cs typeface="Times New Roman" panose="02020603050405020304" pitchFamily="18" charset="0"/>
              </a:rPr>
              <a:t> (FH) und des </a:t>
            </a:r>
            <a:r>
              <a:rPr lang="de-DE" b="1" noProof="0" dirty="0" err="1">
                <a:solidFill>
                  <a:srgbClr val="FFFFFF"/>
                </a:solidFill>
                <a:latin typeface="Times New Roman" panose="02020603050405020304" pitchFamily="18" charset="0"/>
                <a:cs typeface="Times New Roman" panose="02020603050405020304" pitchFamily="18" charset="0"/>
              </a:rPr>
              <a:t>Battesse</a:t>
            </a:r>
            <a:r>
              <a:rPr lang="de-DE" b="1" noProof="0" dirty="0">
                <a:solidFill>
                  <a:srgbClr val="FFFFFF"/>
                </a:solidFill>
                <a:latin typeface="Times New Roman" panose="02020603050405020304" pitchFamily="18" charset="0"/>
                <a:cs typeface="Times New Roman" panose="02020603050405020304" pitchFamily="18" charset="0"/>
              </a:rPr>
              <a:t>-Harter-Fuller (BHF) Models </a:t>
            </a:r>
          </a:p>
          <a:p>
            <a:pPr algn="ctr"/>
            <a:r>
              <a:rPr lang="de-DE" sz="1400" noProof="0" dirty="0">
                <a:solidFill>
                  <a:srgbClr val="FFFFFF"/>
                </a:solidFill>
                <a:latin typeface="Times New Roman" panose="02020603050405020304" pitchFamily="18" charset="0"/>
                <a:cs typeface="Times New Roman" panose="02020603050405020304" pitchFamily="18" charset="0"/>
              </a:rPr>
              <a:t>Niklas, Lorenz</a:t>
            </a:r>
          </a:p>
          <a:p>
            <a:pPr algn="ctr"/>
            <a:r>
              <a:rPr lang="de-DE" sz="1400" noProof="0" dirty="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pic>
        <p:nvPicPr>
          <p:cNvPr id="12" name="Logo">
            <a:extLst>
              <a:ext uri="{FF2B5EF4-FFF2-40B4-BE49-F238E27FC236}">
                <a16:creationId xmlns:a16="http://schemas.microsoft.com/office/drawing/2014/main" id="{6C7A0577-B75C-DAF0-BED7-8FF1A6D631C9}"/>
              </a:ext>
            </a:extLst>
          </p:cNvPr>
          <p:cNvPicPr>
            <a:picLocks noChangeAspect="1"/>
          </p:cNvPicPr>
          <p:nvPr/>
        </p:nvPicPr>
        <p:blipFill>
          <a:blip r:embed="rId5"/>
          <a:stretch>
            <a:fillRect/>
          </a:stretch>
        </p:blipFill>
        <p:spPr>
          <a:xfrm>
            <a:off x="11389411" y="45476"/>
            <a:ext cx="754743" cy="754743"/>
          </a:xfrm>
          <a:prstGeom prst="rect">
            <a:avLst/>
          </a:prstGeom>
        </p:spPr>
      </p:pic>
      <p:grpSp>
        <p:nvGrpSpPr>
          <p:cNvPr id="5" name="References BOX">
            <a:extLst>
              <a:ext uri="{FF2B5EF4-FFF2-40B4-BE49-F238E27FC236}">
                <a16:creationId xmlns:a16="http://schemas.microsoft.com/office/drawing/2014/main" id="{E863D858-94FF-EECE-4BAE-D4456EF22EC0}"/>
              </a:ext>
            </a:extLst>
          </p:cNvPr>
          <p:cNvGrpSpPr/>
          <p:nvPr/>
        </p:nvGrpSpPr>
        <p:grpSpPr>
          <a:xfrm>
            <a:off x="9156107" y="5656218"/>
            <a:ext cx="2811982" cy="1054070"/>
            <a:chOff x="8202635" y="5656218"/>
            <a:chExt cx="3765454" cy="1054070"/>
          </a:xfrm>
        </p:grpSpPr>
        <p:sp>
          <p:nvSpPr>
            <p:cNvPr id="16" name="Rechteck 15">
              <a:extLst>
                <a:ext uri="{FF2B5EF4-FFF2-40B4-BE49-F238E27FC236}">
                  <a16:creationId xmlns:a16="http://schemas.microsoft.com/office/drawing/2014/main" id="{C327579A-2AA4-69DB-6395-3F5CE1FB013F}"/>
                </a:ext>
              </a:extLst>
            </p:cNvPr>
            <p:cNvSpPr/>
            <p:nvPr/>
          </p:nvSpPr>
          <p:spPr>
            <a:xfrm>
              <a:off x="8202636" y="5660571"/>
              <a:ext cx="3765453" cy="1049717"/>
            </a:xfrm>
            <a:prstGeom prst="rect">
              <a:avLst/>
            </a:prstGeom>
            <a:solidFill>
              <a:schemeClr val="bg1">
                <a:alpha val="9019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 name="Rechteck 1">
              <a:extLst>
                <a:ext uri="{FF2B5EF4-FFF2-40B4-BE49-F238E27FC236}">
                  <a16:creationId xmlns:a16="http://schemas.microsoft.com/office/drawing/2014/main" id="{59559213-6DB3-8BC7-97A1-D8DBBF809223}"/>
                </a:ext>
              </a:extLst>
            </p:cNvPr>
            <p:cNvSpPr>
              <a:spLocks/>
            </p:cNvSpPr>
            <p:nvPr/>
          </p:nvSpPr>
          <p:spPr>
            <a:xfrm>
              <a:off x="8202636" y="5656218"/>
              <a:ext cx="3765453" cy="354437"/>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noProof="0" dirty="0">
                  <a:solidFill>
                    <a:schemeClr val="tx1"/>
                  </a:solidFill>
                  <a:latin typeface="Times New Roman" panose="02020603050405020304" pitchFamily="18" charset="0"/>
                  <a:cs typeface="Times New Roman" panose="02020603050405020304" pitchFamily="18" charset="0"/>
                </a:rPr>
                <a:t>References</a:t>
              </a:r>
            </a:p>
          </p:txBody>
        </p:sp>
        <p:sp>
          <p:nvSpPr>
            <p:cNvPr id="3" name="Rechteck 2">
              <a:extLst>
                <a:ext uri="{FF2B5EF4-FFF2-40B4-BE49-F238E27FC236}">
                  <a16:creationId xmlns:a16="http://schemas.microsoft.com/office/drawing/2014/main" id="{710B8656-9166-4761-D7C4-A1693C5E8803}"/>
                </a:ext>
              </a:extLst>
            </p:cNvPr>
            <p:cNvSpPr/>
            <p:nvPr/>
          </p:nvSpPr>
          <p:spPr>
            <a:xfrm>
              <a:off x="8202635" y="6010655"/>
              <a:ext cx="3765453" cy="699633"/>
            </a:xfrm>
            <a:prstGeom prst="rect">
              <a:avLst/>
            </a:prstGeom>
            <a:solidFill>
              <a:schemeClr val="bg1">
                <a:alpha val="5004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sz="500" noProof="0" dirty="0" err="1">
                  <a:solidFill>
                    <a:schemeClr val="tx1"/>
                  </a:solidFill>
                </a:rPr>
                <a:t>Battese</a:t>
              </a:r>
              <a:r>
                <a:rPr lang="de-DE" sz="500" noProof="0" dirty="0">
                  <a:solidFill>
                    <a:schemeClr val="tx1"/>
                  </a:solidFill>
                </a:rPr>
                <a:t>, G. E., Harter, R. M., &amp; Fuller, W. A. (1988</a:t>
              </a:r>
              <a:endParaRPr lang="de-DE" sz="500" b="0" noProof="0" dirty="0">
                <a:solidFill>
                  <a:schemeClr val="tx1"/>
                </a:solidFill>
                <a:effectLst/>
              </a:endParaRPr>
            </a:p>
            <a:p>
              <a:r>
                <a:rPr lang="de-DE" sz="500" noProof="0" dirty="0">
                  <a:solidFill>
                    <a:schemeClr val="tx1"/>
                  </a:solidFill>
                </a:rPr>
                <a:t>Fay III, R. E., &amp; Herriot, R. A. (1979). </a:t>
              </a:r>
              <a:endParaRPr lang="de-DE" sz="500" b="0" noProof="0" dirty="0">
                <a:solidFill>
                  <a:schemeClr val="tx1"/>
                </a:solidFill>
                <a:effectLst/>
              </a:endParaRPr>
            </a:p>
            <a:p>
              <a:r>
                <a:rPr lang="de-DE" sz="500" noProof="0" dirty="0" err="1">
                  <a:solidFill>
                    <a:schemeClr val="tx1"/>
                  </a:solidFill>
                </a:rPr>
                <a:t>Harmening</a:t>
              </a:r>
              <a:r>
                <a:rPr lang="de-DE" sz="500" noProof="0" dirty="0">
                  <a:solidFill>
                    <a:schemeClr val="tx1"/>
                  </a:solidFill>
                </a:rPr>
                <a:t>, S., Kreutzmann, A.-K., Schmidt, S., </a:t>
              </a:r>
              <a:r>
                <a:rPr lang="de-DE" sz="500" noProof="0" dirty="0" err="1">
                  <a:solidFill>
                    <a:schemeClr val="tx1"/>
                  </a:solidFill>
                </a:rPr>
                <a:t>Salvati</a:t>
              </a:r>
              <a:r>
                <a:rPr lang="de-DE" sz="500" noProof="0" dirty="0">
                  <a:solidFill>
                    <a:schemeClr val="tx1"/>
                  </a:solidFill>
                </a:rPr>
                <a:t>, N., &amp; Schmid, T. (2023). </a:t>
              </a:r>
              <a:endParaRPr lang="de-DE" sz="500" b="0" noProof="0" dirty="0">
                <a:solidFill>
                  <a:schemeClr val="tx1"/>
                </a:solidFill>
                <a:effectLst/>
              </a:endParaRPr>
            </a:p>
            <a:p>
              <a:r>
                <a:rPr lang="de-DE" sz="500" noProof="0" dirty="0">
                  <a:solidFill>
                    <a:schemeClr val="tx1"/>
                  </a:solidFill>
                </a:rPr>
                <a:t>INE </a:t>
              </a:r>
              <a:r>
                <a:rPr lang="de-DE" sz="500" noProof="0" dirty="0" err="1">
                  <a:solidFill>
                    <a:schemeClr val="tx1"/>
                  </a:solidFill>
                </a:rPr>
                <a:t>Bolivia</a:t>
              </a:r>
              <a:r>
                <a:rPr lang="de-DE" sz="500" noProof="0" dirty="0">
                  <a:solidFill>
                    <a:schemeClr val="tx1"/>
                  </a:solidFill>
                </a:rPr>
                <a:t>. (2024). </a:t>
              </a:r>
              <a:endParaRPr lang="de-DE" sz="500" b="0" noProof="0" dirty="0">
                <a:solidFill>
                  <a:schemeClr val="tx1"/>
                </a:solidFill>
                <a:effectLst/>
              </a:endParaRPr>
            </a:p>
            <a:p>
              <a:r>
                <a:rPr lang="de-DE" sz="500" noProof="0" dirty="0" err="1">
                  <a:solidFill>
                    <a:schemeClr val="tx1"/>
                  </a:solidFill>
                </a:rPr>
                <a:t>Krennmair</a:t>
              </a:r>
              <a:r>
                <a:rPr lang="de-DE" sz="500" noProof="0" dirty="0">
                  <a:solidFill>
                    <a:schemeClr val="tx1"/>
                  </a:solidFill>
                </a:rPr>
                <a:t>, P., &amp; Schmid, T. (2022</a:t>
              </a:r>
              <a:endParaRPr lang="de-DE" sz="500" b="0" noProof="0" dirty="0">
                <a:solidFill>
                  <a:schemeClr val="tx1"/>
                </a:solidFill>
                <a:effectLst/>
              </a:endParaRPr>
            </a:p>
            <a:p>
              <a:r>
                <a:rPr lang="de-DE" sz="500" noProof="0" dirty="0">
                  <a:solidFill>
                    <a:schemeClr val="tx1"/>
                  </a:solidFill>
                </a:rPr>
                <a:t>Kreutzmann, A.-K., Pannier, S., Rojas-</a:t>
              </a:r>
              <a:r>
                <a:rPr lang="de-DE" sz="500" noProof="0" dirty="0" err="1">
                  <a:solidFill>
                    <a:schemeClr val="tx1"/>
                  </a:solidFill>
                </a:rPr>
                <a:t>Perilla</a:t>
              </a:r>
              <a:r>
                <a:rPr lang="de-DE" sz="500" noProof="0" dirty="0">
                  <a:solidFill>
                    <a:schemeClr val="tx1"/>
                  </a:solidFill>
                </a:rPr>
                <a:t>, N., Schmid, T., </a:t>
              </a:r>
              <a:r>
                <a:rPr lang="de-DE" sz="500" noProof="0" dirty="0" err="1">
                  <a:solidFill>
                    <a:schemeClr val="tx1"/>
                  </a:solidFill>
                </a:rPr>
                <a:t>Templ</a:t>
              </a:r>
              <a:r>
                <a:rPr lang="de-DE" sz="500" noProof="0" dirty="0">
                  <a:solidFill>
                    <a:schemeClr val="tx1"/>
                  </a:solidFill>
                </a:rPr>
                <a:t>, M., &amp; </a:t>
              </a:r>
              <a:r>
                <a:rPr lang="de-DE" sz="500" noProof="0" dirty="0" err="1">
                  <a:solidFill>
                    <a:schemeClr val="tx1"/>
                  </a:solidFill>
                </a:rPr>
                <a:t>Tzavidis</a:t>
              </a:r>
              <a:r>
                <a:rPr lang="de-DE" sz="500" noProof="0" dirty="0">
                  <a:solidFill>
                    <a:schemeClr val="tx1"/>
                  </a:solidFill>
                </a:rPr>
                <a:t>, N. (2019). </a:t>
              </a:r>
              <a:endParaRPr lang="de-DE" sz="500" b="0" noProof="0" dirty="0">
                <a:solidFill>
                  <a:schemeClr val="tx1"/>
                </a:solidFill>
                <a:effectLst/>
              </a:endParaRPr>
            </a:p>
            <a:p>
              <a:r>
                <a:rPr lang="de-DE" sz="500" noProof="0" dirty="0">
                  <a:solidFill>
                    <a:schemeClr val="tx1"/>
                  </a:solidFill>
                </a:rPr>
                <a:t>UN Office </a:t>
              </a:r>
              <a:r>
                <a:rPr lang="de-DE" sz="500" noProof="0" dirty="0" err="1">
                  <a:solidFill>
                    <a:schemeClr val="tx1"/>
                  </a:solidFill>
                </a:rPr>
                <a:t>for</a:t>
              </a:r>
              <a:r>
                <a:rPr lang="de-DE" sz="500" noProof="0" dirty="0">
                  <a:solidFill>
                    <a:schemeClr val="tx1"/>
                  </a:solidFill>
                </a:rPr>
                <a:t> </a:t>
              </a:r>
              <a:r>
                <a:rPr lang="de-DE" sz="500" noProof="0" dirty="0" err="1">
                  <a:solidFill>
                    <a:schemeClr val="tx1"/>
                  </a:solidFill>
                </a:rPr>
                <a:t>the</a:t>
              </a:r>
              <a:r>
                <a:rPr lang="de-DE" sz="500" noProof="0" dirty="0">
                  <a:solidFill>
                    <a:schemeClr val="tx1"/>
                  </a:solidFill>
                </a:rPr>
                <a:t> </a:t>
              </a:r>
              <a:r>
                <a:rPr lang="de-DE" sz="500" noProof="0" dirty="0" err="1">
                  <a:solidFill>
                    <a:schemeClr val="tx1"/>
                  </a:solidFill>
                </a:rPr>
                <a:t>Coordination</a:t>
              </a:r>
              <a:r>
                <a:rPr lang="de-DE" sz="500" noProof="0" dirty="0">
                  <a:solidFill>
                    <a:schemeClr val="tx1"/>
                  </a:solidFill>
                </a:rPr>
                <a:t> </a:t>
              </a:r>
              <a:r>
                <a:rPr lang="de-DE" sz="500" noProof="0" dirty="0" err="1">
                  <a:solidFill>
                    <a:schemeClr val="tx1"/>
                  </a:solidFill>
                </a:rPr>
                <a:t>of</a:t>
              </a:r>
              <a:r>
                <a:rPr lang="de-DE" sz="500" noProof="0" dirty="0">
                  <a:solidFill>
                    <a:schemeClr val="tx1"/>
                  </a:solidFill>
                </a:rPr>
                <a:t> </a:t>
              </a:r>
              <a:r>
                <a:rPr lang="de-DE" sz="500" noProof="0" dirty="0" err="1">
                  <a:solidFill>
                    <a:schemeClr val="tx1"/>
                  </a:solidFill>
                </a:rPr>
                <a:t>Humanitarian</a:t>
              </a:r>
              <a:r>
                <a:rPr lang="de-DE" sz="500" noProof="0" dirty="0">
                  <a:solidFill>
                    <a:schemeClr val="tx1"/>
                  </a:solidFill>
                </a:rPr>
                <a:t> Affairs (OCHA). (2025). </a:t>
              </a:r>
            </a:p>
            <a:p>
              <a:r>
                <a:rPr lang="de-DE" sz="500" noProof="0" dirty="0">
                  <a:solidFill>
                    <a:schemeClr val="tx1"/>
                  </a:solidFill>
                </a:rPr>
                <a:t>Würz, N. (2025). </a:t>
              </a:r>
            </a:p>
          </p:txBody>
        </p:sp>
      </p:grpSp>
      <p:grpSp>
        <p:nvGrpSpPr>
          <p:cNvPr id="72" name="Motivation BOX">
            <a:extLst>
              <a:ext uri="{FF2B5EF4-FFF2-40B4-BE49-F238E27FC236}">
                <a16:creationId xmlns:a16="http://schemas.microsoft.com/office/drawing/2014/main" id="{DD330A80-02C5-3E57-CFE0-FE7D3A784F91}"/>
              </a:ext>
            </a:extLst>
          </p:cNvPr>
          <p:cNvGrpSpPr>
            <a:grpSpLocks noGrp="1" noUngrp="1" noRot="1" noMove="1" noResize="1"/>
          </p:cNvGrpSpPr>
          <p:nvPr/>
        </p:nvGrpSpPr>
        <p:grpSpPr>
          <a:xfrm>
            <a:off x="223908" y="957941"/>
            <a:ext cx="3797568" cy="1012369"/>
            <a:chOff x="223909" y="957941"/>
            <a:chExt cx="3765454" cy="1012369"/>
          </a:xfrm>
        </p:grpSpPr>
        <p:sp>
          <p:nvSpPr>
            <p:cNvPr id="21" name="Rechteck 20">
              <a:extLst>
                <a:ext uri="{FF2B5EF4-FFF2-40B4-BE49-F238E27FC236}">
                  <a16:creationId xmlns:a16="http://schemas.microsoft.com/office/drawing/2014/main" id="{CC1B09B0-4DB2-CE3F-1FD3-7CDFC7898198}"/>
                </a:ext>
              </a:extLst>
            </p:cNvPr>
            <p:cNvSpPr>
              <a:spLocks noGrp="1" noRot="1" noMove="1" noResize="1" noEditPoints="1" noAdjustHandles="1" noChangeArrowheads="1" noChangeShapeType="1"/>
            </p:cNvSpPr>
            <p:nvPr/>
          </p:nvSpPr>
          <p:spPr>
            <a:xfrm>
              <a:off x="223910" y="957941"/>
              <a:ext cx="3765453" cy="101236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6" name="Rechteck 5">
              <a:extLst>
                <a:ext uri="{FF2B5EF4-FFF2-40B4-BE49-F238E27FC236}">
                  <a16:creationId xmlns:a16="http://schemas.microsoft.com/office/drawing/2014/main" id="{16730880-E3A6-4185-634A-AE9EA30F90A8}"/>
                </a:ext>
              </a:extLst>
            </p:cNvPr>
            <p:cNvSpPr>
              <a:spLocks noGrp="1" noRot="1" noMove="1" noResize="1" noEditPoints="1" noAdjustHandles="1" noChangeArrowheads="1" noChangeShapeType="1"/>
            </p:cNvSpPr>
            <p:nvPr/>
          </p:nvSpPr>
          <p:spPr>
            <a:xfrm>
              <a:off x="223909" y="957941"/>
              <a:ext cx="3765453" cy="354437"/>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noProof="0" dirty="0">
                  <a:solidFill>
                    <a:schemeClr val="tx1"/>
                  </a:solidFill>
                  <a:latin typeface="Times New Roman" panose="02020603050405020304" pitchFamily="18" charset="0"/>
                  <a:cs typeface="Times New Roman" panose="02020603050405020304" pitchFamily="18" charset="0"/>
                </a:rPr>
                <a:t>1) Motivation</a:t>
              </a:r>
            </a:p>
          </p:txBody>
        </p:sp>
      </p:grpSp>
      <p:grpSp>
        <p:nvGrpSpPr>
          <p:cNvPr id="71" name="Methoden BOX">
            <a:extLst>
              <a:ext uri="{FF2B5EF4-FFF2-40B4-BE49-F238E27FC236}">
                <a16:creationId xmlns:a16="http://schemas.microsoft.com/office/drawing/2014/main" id="{C6BAB894-804E-A8F5-EE31-2CCCAA23F9CD}"/>
              </a:ext>
            </a:extLst>
          </p:cNvPr>
          <p:cNvGrpSpPr>
            <a:grpSpLocks noGrp="1" noUngrp="1" noRot="1" noMove="1" noResize="1"/>
          </p:cNvGrpSpPr>
          <p:nvPr/>
        </p:nvGrpSpPr>
        <p:grpSpPr>
          <a:xfrm>
            <a:off x="223439" y="2087329"/>
            <a:ext cx="3798038" cy="4622959"/>
            <a:chOff x="223439" y="2087329"/>
            <a:chExt cx="3765453" cy="4622959"/>
          </a:xfrm>
        </p:grpSpPr>
        <p:sp>
          <p:nvSpPr>
            <p:cNvPr id="14" name="Rechteck 13">
              <a:extLst>
                <a:ext uri="{FF2B5EF4-FFF2-40B4-BE49-F238E27FC236}">
                  <a16:creationId xmlns:a16="http://schemas.microsoft.com/office/drawing/2014/main" id="{B09DC184-BF90-A559-5432-FC5825AD704C}"/>
                </a:ext>
              </a:extLst>
            </p:cNvPr>
            <p:cNvSpPr>
              <a:spLocks noGrp="1" noRot="1" noMove="1" noResize="1" noEditPoints="1" noAdjustHandles="1" noChangeArrowheads="1" noChangeShapeType="1"/>
            </p:cNvSpPr>
            <p:nvPr/>
          </p:nvSpPr>
          <p:spPr>
            <a:xfrm>
              <a:off x="223439" y="2346157"/>
              <a:ext cx="3765453" cy="436413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7" name="Rechteck 6">
              <a:extLst>
                <a:ext uri="{FF2B5EF4-FFF2-40B4-BE49-F238E27FC236}">
                  <a16:creationId xmlns:a16="http://schemas.microsoft.com/office/drawing/2014/main" id="{5D650BE9-FF65-69B0-00AE-5F9359262DDC}"/>
                </a:ext>
              </a:extLst>
            </p:cNvPr>
            <p:cNvSpPr>
              <a:spLocks noGrp="1" noRot="1" noMove="1" noResize="1" noEditPoints="1" noAdjustHandles="1" noChangeArrowheads="1" noChangeShapeType="1"/>
            </p:cNvSpPr>
            <p:nvPr/>
          </p:nvSpPr>
          <p:spPr>
            <a:xfrm>
              <a:off x="223439" y="2087329"/>
              <a:ext cx="3765453" cy="342673"/>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noProof="0" dirty="0">
                  <a:solidFill>
                    <a:schemeClr val="tx1"/>
                  </a:solidFill>
                  <a:latin typeface="Times New Roman" panose="02020603050405020304" pitchFamily="18" charset="0"/>
                  <a:cs typeface="Times New Roman" panose="02020603050405020304" pitchFamily="18" charset="0"/>
                </a:rPr>
                <a:t>2) Methoden</a:t>
              </a:r>
            </a:p>
          </p:txBody>
        </p:sp>
      </p:grpSp>
      <p:grpSp>
        <p:nvGrpSpPr>
          <p:cNvPr id="79" name="Ergebnisse BOX">
            <a:extLst>
              <a:ext uri="{FF2B5EF4-FFF2-40B4-BE49-F238E27FC236}">
                <a16:creationId xmlns:a16="http://schemas.microsoft.com/office/drawing/2014/main" id="{213A1990-6939-7022-84A5-EDB3C292923C}"/>
              </a:ext>
            </a:extLst>
          </p:cNvPr>
          <p:cNvGrpSpPr/>
          <p:nvPr/>
        </p:nvGrpSpPr>
        <p:grpSpPr>
          <a:xfrm>
            <a:off x="4213273" y="950861"/>
            <a:ext cx="4718456" cy="5759427"/>
            <a:chOff x="4213273" y="950861"/>
            <a:chExt cx="4718456" cy="5759427"/>
          </a:xfrm>
        </p:grpSpPr>
        <p:sp>
          <p:nvSpPr>
            <p:cNvPr id="22" name="Rechteck 21">
              <a:extLst>
                <a:ext uri="{FF2B5EF4-FFF2-40B4-BE49-F238E27FC236}">
                  <a16:creationId xmlns:a16="http://schemas.microsoft.com/office/drawing/2014/main" id="{AF1BC3DE-C63B-B41C-353C-5BD9A9A546DD}"/>
                </a:ext>
              </a:extLst>
            </p:cNvPr>
            <p:cNvSpPr>
              <a:spLocks/>
            </p:cNvSpPr>
            <p:nvPr/>
          </p:nvSpPr>
          <p:spPr>
            <a:xfrm>
              <a:off x="4213273" y="952963"/>
              <a:ext cx="4718456" cy="5757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1" name="Rechteck 10">
              <a:extLst>
                <a:ext uri="{FF2B5EF4-FFF2-40B4-BE49-F238E27FC236}">
                  <a16:creationId xmlns:a16="http://schemas.microsoft.com/office/drawing/2014/main" id="{E39EBA91-9DA0-9CC6-9ACB-9F4895B302E1}"/>
                </a:ext>
              </a:extLst>
            </p:cNvPr>
            <p:cNvSpPr>
              <a:spLocks/>
            </p:cNvSpPr>
            <p:nvPr/>
          </p:nvSpPr>
          <p:spPr>
            <a:xfrm>
              <a:off x="4213273" y="950861"/>
              <a:ext cx="4718456" cy="352335"/>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latin typeface="Times New Roman" panose="02020603050405020304" pitchFamily="18" charset="0"/>
                  <a:cs typeface="Times New Roman" panose="02020603050405020304" pitchFamily="18" charset="0"/>
                </a:rPr>
                <a:t>3</a:t>
              </a:r>
              <a:r>
                <a:rPr lang="de-DE" noProof="0" dirty="0">
                  <a:solidFill>
                    <a:schemeClr val="tx1"/>
                  </a:solidFill>
                  <a:latin typeface="Times New Roman" panose="02020603050405020304" pitchFamily="18" charset="0"/>
                  <a:cs typeface="Times New Roman" panose="02020603050405020304" pitchFamily="18" charset="0"/>
                </a:rPr>
                <a:t>) Ergebnisse</a:t>
              </a:r>
            </a:p>
          </p:txBody>
        </p:sp>
      </p:grpSp>
      <p:grpSp>
        <p:nvGrpSpPr>
          <p:cNvPr id="78" name="Methoden GRAOPHS">
            <a:extLst>
              <a:ext uri="{FF2B5EF4-FFF2-40B4-BE49-F238E27FC236}">
                <a16:creationId xmlns:a16="http://schemas.microsoft.com/office/drawing/2014/main" id="{9390349D-9BFC-4FEC-90C8-6CBE48FD8E26}"/>
              </a:ext>
            </a:extLst>
          </p:cNvPr>
          <p:cNvGrpSpPr/>
          <p:nvPr/>
        </p:nvGrpSpPr>
        <p:grpSpPr>
          <a:xfrm>
            <a:off x="283048" y="2440360"/>
            <a:ext cx="3682153" cy="4185301"/>
            <a:chOff x="283048" y="2440360"/>
            <a:chExt cx="3682153" cy="4185301"/>
          </a:xfrm>
        </p:grpSpPr>
        <p:pic>
          <p:nvPicPr>
            <p:cNvPr id="38" name="Grafik 37">
              <a:extLst>
                <a:ext uri="{FF2B5EF4-FFF2-40B4-BE49-F238E27FC236}">
                  <a16:creationId xmlns:a16="http://schemas.microsoft.com/office/drawing/2014/main" id="{521DBF9F-178E-E658-86D7-A7C06A50CB49}"/>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2889894" y="3778014"/>
              <a:ext cx="1075307" cy="2847647"/>
            </a:xfrm>
            <a:prstGeom prst="rect">
              <a:avLst/>
            </a:prstGeom>
          </p:spPr>
        </p:pic>
        <p:pic>
          <p:nvPicPr>
            <p:cNvPr id="39" name="Grafik 38">
              <a:extLst>
                <a:ext uri="{FF2B5EF4-FFF2-40B4-BE49-F238E27FC236}">
                  <a16:creationId xmlns:a16="http://schemas.microsoft.com/office/drawing/2014/main" id="{56890F38-F1C7-2600-A8BA-5A20C4A5C954}"/>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83048" y="2440360"/>
              <a:ext cx="916907" cy="2875498"/>
            </a:xfrm>
            <a:prstGeom prst="rect">
              <a:avLst/>
            </a:prstGeom>
          </p:spPr>
        </p:pic>
      </p:grpSp>
      <p:grpSp>
        <p:nvGrpSpPr>
          <p:cNvPr id="77" name="Ergebnisse GRAPHS">
            <a:extLst>
              <a:ext uri="{FF2B5EF4-FFF2-40B4-BE49-F238E27FC236}">
                <a16:creationId xmlns:a16="http://schemas.microsoft.com/office/drawing/2014/main" id="{75D98E93-7E8D-E910-FF7E-4B056B6CBE95}"/>
              </a:ext>
            </a:extLst>
          </p:cNvPr>
          <p:cNvGrpSpPr/>
          <p:nvPr/>
        </p:nvGrpSpPr>
        <p:grpSpPr>
          <a:xfrm>
            <a:off x="4200194" y="1283190"/>
            <a:ext cx="4689834" cy="5288025"/>
            <a:chOff x="4200194" y="1283190"/>
            <a:chExt cx="4689834" cy="5288025"/>
          </a:xfrm>
        </p:grpSpPr>
        <p:pic>
          <p:nvPicPr>
            <p:cNvPr id="27" name="Grafik 26">
              <a:extLst>
                <a:ext uri="{FF2B5EF4-FFF2-40B4-BE49-F238E27FC236}">
                  <a16:creationId xmlns:a16="http://schemas.microsoft.com/office/drawing/2014/main" id="{5717D19C-2803-4202-3CC6-AB6758B4070E}"/>
                </a:ext>
              </a:extLst>
            </p:cNvPr>
            <p:cNvPicPr>
              <a:picLocks noChangeAspect="1"/>
            </p:cNvPicPr>
            <p:nvPr/>
          </p:nvPicPr>
          <p:blipFill>
            <a:blip r:embed="rId10">
              <a:extLst>
                <a:ext uri="{96DAC541-7B7A-43D3-8B79-37D633B846F1}">
                  <asvg:svgBlip xmlns:asvg="http://schemas.microsoft.com/office/drawing/2016/SVG/main" r:embed="rId11"/>
                </a:ext>
              </a:extLst>
            </a:blip>
            <a:srcRect r="69944" b="75008"/>
            <a:stretch>
              <a:fillRect/>
            </a:stretch>
          </p:blipFill>
          <p:spPr>
            <a:xfrm>
              <a:off x="4424526" y="1283190"/>
              <a:ext cx="2102958" cy="1311456"/>
            </a:xfrm>
            <a:prstGeom prst="rect">
              <a:avLst/>
            </a:prstGeom>
          </p:spPr>
        </p:pic>
        <p:pic>
          <p:nvPicPr>
            <p:cNvPr id="29" name="Grafik 28">
              <a:extLst>
                <a:ext uri="{FF2B5EF4-FFF2-40B4-BE49-F238E27FC236}">
                  <a16:creationId xmlns:a16="http://schemas.microsoft.com/office/drawing/2014/main" id="{B13F7423-4992-3A35-232E-709C4D37D537}"/>
                </a:ext>
              </a:extLst>
            </p:cNvPr>
            <p:cNvPicPr>
              <a:picLocks noChangeAspect="1"/>
            </p:cNvPicPr>
            <p:nvPr/>
          </p:nvPicPr>
          <p:blipFill>
            <a:blip r:embed="rId12">
              <a:extLst>
                <a:ext uri="{96DAC541-7B7A-43D3-8B79-37D633B846F1}">
                  <asvg:svgBlip xmlns:asvg="http://schemas.microsoft.com/office/drawing/2016/SVG/main" r:embed="rId13"/>
                </a:ext>
              </a:extLst>
            </a:blip>
            <a:srcRect r="5973" b="21816"/>
            <a:stretch>
              <a:fillRect/>
            </a:stretch>
          </p:blipFill>
          <p:spPr>
            <a:xfrm>
              <a:off x="6638089" y="2645666"/>
              <a:ext cx="2182525" cy="1361076"/>
            </a:xfrm>
            <a:prstGeom prst="rect">
              <a:avLst/>
            </a:prstGeom>
          </p:spPr>
        </p:pic>
        <p:pic>
          <p:nvPicPr>
            <p:cNvPr id="32" name="Grafik 31">
              <a:extLst>
                <a:ext uri="{FF2B5EF4-FFF2-40B4-BE49-F238E27FC236}">
                  <a16:creationId xmlns:a16="http://schemas.microsoft.com/office/drawing/2014/main" id="{BA32EE24-5FC4-2972-6378-BB6C47021599}"/>
                </a:ext>
              </a:extLst>
            </p:cNvPr>
            <p:cNvPicPr>
              <a:picLocks noChangeAspect="1"/>
            </p:cNvPicPr>
            <p:nvPr/>
          </p:nvPicPr>
          <p:blipFill>
            <a:blip r:embed="rId14">
              <a:extLst>
                <a:ext uri="{96DAC541-7B7A-43D3-8B79-37D633B846F1}">
                  <asvg:svgBlip xmlns:asvg="http://schemas.microsoft.com/office/drawing/2016/SVG/main" r:embed="rId15"/>
                </a:ext>
              </a:extLst>
            </a:blip>
            <a:srcRect r="35091" b="50000"/>
            <a:stretch>
              <a:fillRect/>
            </a:stretch>
          </p:blipFill>
          <p:spPr>
            <a:xfrm>
              <a:off x="4200194" y="3995647"/>
              <a:ext cx="2355900" cy="1361077"/>
            </a:xfrm>
            <a:prstGeom prst="rect">
              <a:avLst/>
            </a:prstGeom>
          </p:spPr>
        </p:pic>
        <p:pic>
          <p:nvPicPr>
            <p:cNvPr id="41" name="Grafik 40" descr="Ein Bild, das Screenshot enthält.&#10;&#10;KI-generierte Inhalte können fehlerhaft sein.">
              <a:extLst>
                <a:ext uri="{FF2B5EF4-FFF2-40B4-BE49-F238E27FC236}">
                  <a16:creationId xmlns:a16="http://schemas.microsoft.com/office/drawing/2014/main" id="{A3A45F8E-9980-950E-5F64-0C437DA5A043}"/>
                </a:ext>
              </a:extLst>
            </p:cNvPr>
            <p:cNvPicPr>
              <a:picLocks noChangeAspect="1"/>
            </p:cNvPicPr>
            <p:nvPr/>
          </p:nvPicPr>
          <p:blipFill>
            <a:blip r:embed="rId16"/>
            <a:srcRect t="2853" r="418" b="781"/>
            <a:stretch>
              <a:fillRect/>
            </a:stretch>
          </p:blipFill>
          <p:spPr>
            <a:xfrm>
              <a:off x="6617532" y="5451912"/>
              <a:ext cx="2272496" cy="1119303"/>
            </a:xfrm>
            <a:prstGeom prst="rect">
              <a:avLst/>
            </a:prstGeom>
          </p:spPr>
        </p:pic>
      </p:grpSp>
      <p:grpSp>
        <p:nvGrpSpPr>
          <p:cNvPr id="75" name="Diskussion BOX">
            <a:extLst>
              <a:ext uri="{FF2B5EF4-FFF2-40B4-BE49-F238E27FC236}">
                <a16:creationId xmlns:a16="http://schemas.microsoft.com/office/drawing/2014/main" id="{16BD05B4-66E6-A69D-E806-81C5D6521827}"/>
              </a:ext>
            </a:extLst>
          </p:cNvPr>
          <p:cNvGrpSpPr/>
          <p:nvPr/>
        </p:nvGrpSpPr>
        <p:grpSpPr>
          <a:xfrm>
            <a:off x="9155639" y="957941"/>
            <a:ext cx="2812450" cy="1798655"/>
            <a:chOff x="9155639" y="957941"/>
            <a:chExt cx="2812450" cy="1798655"/>
          </a:xfrm>
        </p:grpSpPr>
        <p:sp>
          <p:nvSpPr>
            <p:cNvPr id="23" name="Rechteck 22">
              <a:extLst>
                <a:ext uri="{FF2B5EF4-FFF2-40B4-BE49-F238E27FC236}">
                  <a16:creationId xmlns:a16="http://schemas.microsoft.com/office/drawing/2014/main" id="{2FDE140B-7259-7CC9-6545-B9B6C621DAC8}"/>
                </a:ext>
              </a:extLst>
            </p:cNvPr>
            <p:cNvSpPr>
              <a:spLocks/>
            </p:cNvSpPr>
            <p:nvPr/>
          </p:nvSpPr>
          <p:spPr>
            <a:xfrm>
              <a:off x="9156107" y="957941"/>
              <a:ext cx="2811982" cy="1798655"/>
            </a:xfrm>
            <a:prstGeom prst="rect">
              <a:avLst/>
            </a:prstGeom>
            <a:solidFill>
              <a:schemeClr val="bg1">
                <a:alpha val="8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2" name="Rechteck 41">
              <a:extLst>
                <a:ext uri="{FF2B5EF4-FFF2-40B4-BE49-F238E27FC236}">
                  <a16:creationId xmlns:a16="http://schemas.microsoft.com/office/drawing/2014/main" id="{854399BC-41F0-117A-03FF-4ECAC25F7B67}"/>
                </a:ext>
              </a:extLst>
            </p:cNvPr>
            <p:cNvSpPr/>
            <p:nvPr/>
          </p:nvSpPr>
          <p:spPr>
            <a:xfrm>
              <a:off x="9155639" y="958991"/>
              <a:ext cx="2811981" cy="351835"/>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latin typeface="Times New Roman" panose="02020603050405020304" pitchFamily="18" charset="0"/>
                  <a:cs typeface="Times New Roman" panose="02020603050405020304" pitchFamily="18" charset="0"/>
                </a:rPr>
                <a:t>4</a:t>
              </a:r>
              <a:r>
                <a:rPr lang="de-DE" noProof="0" dirty="0">
                  <a:solidFill>
                    <a:schemeClr val="tx1"/>
                  </a:solidFill>
                  <a:latin typeface="Times New Roman" panose="02020603050405020304" pitchFamily="18" charset="0"/>
                  <a:cs typeface="Times New Roman" panose="02020603050405020304" pitchFamily="18" charset="0"/>
                </a:rPr>
                <a:t>) Diskussion</a:t>
              </a:r>
            </a:p>
          </p:txBody>
        </p:sp>
      </p:grpSp>
      <p:grpSp>
        <p:nvGrpSpPr>
          <p:cNvPr id="76" name="Limitationen BOX">
            <a:extLst>
              <a:ext uri="{FF2B5EF4-FFF2-40B4-BE49-F238E27FC236}">
                <a16:creationId xmlns:a16="http://schemas.microsoft.com/office/drawing/2014/main" id="{53901E18-1B05-6BAB-D8D2-5C5B3CE0E0CD}"/>
              </a:ext>
            </a:extLst>
          </p:cNvPr>
          <p:cNvGrpSpPr/>
          <p:nvPr/>
        </p:nvGrpSpPr>
        <p:grpSpPr>
          <a:xfrm>
            <a:off x="9155639" y="2930762"/>
            <a:ext cx="2812450" cy="2569286"/>
            <a:chOff x="9155639" y="2930762"/>
            <a:chExt cx="2812450" cy="2569286"/>
          </a:xfrm>
        </p:grpSpPr>
        <p:sp>
          <p:nvSpPr>
            <p:cNvPr id="20" name="Rechteck 19">
              <a:extLst>
                <a:ext uri="{FF2B5EF4-FFF2-40B4-BE49-F238E27FC236}">
                  <a16:creationId xmlns:a16="http://schemas.microsoft.com/office/drawing/2014/main" id="{045E3791-FCF4-66F8-6623-3354AF4E353F}"/>
                </a:ext>
              </a:extLst>
            </p:cNvPr>
            <p:cNvSpPr>
              <a:spLocks/>
            </p:cNvSpPr>
            <p:nvPr/>
          </p:nvSpPr>
          <p:spPr>
            <a:xfrm>
              <a:off x="9156107" y="2934787"/>
              <a:ext cx="2811982" cy="2565261"/>
            </a:xfrm>
            <a:prstGeom prst="rect">
              <a:avLst/>
            </a:prstGeom>
            <a:solidFill>
              <a:schemeClr val="bg1">
                <a:alpha val="88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3" name="Rechteck 42">
              <a:extLst>
                <a:ext uri="{FF2B5EF4-FFF2-40B4-BE49-F238E27FC236}">
                  <a16:creationId xmlns:a16="http://schemas.microsoft.com/office/drawing/2014/main" id="{B936595F-F32C-5999-6D76-030733F19678}"/>
                </a:ext>
              </a:extLst>
            </p:cNvPr>
            <p:cNvSpPr/>
            <p:nvPr/>
          </p:nvSpPr>
          <p:spPr>
            <a:xfrm>
              <a:off x="9155639" y="2930762"/>
              <a:ext cx="2811981" cy="351835"/>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latin typeface="Times New Roman" panose="02020603050405020304" pitchFamily="18" charset="0"/>
                  <a:cs typeface="Times New Roman" panose="02020603050405020304" pitchFamily="18" charset="0"/>
                </a:rPr>
                <a:t>5</a:t>
              </a:r>
              <a:r>
                <a:rPr lang="de-DE" noProof="0" dirty="0">
                  <a:solidFill>
                    <a:schemeClr val="tx1"/>
                  </a:solidFill>
                  <a:latin typeface="Times New Roman" panose="02020603050405020304" pitchFamily="18" charset="0"/>
                  <a:cs typeface="Times New Roman" panose="02020603050405020304" pitchFamily="18" charset="0"/>
                </a:rPr>
                <a:t>) Limitationen</a:t>
              </a:r>
            </a:p>
          </p:txBody>
        </p:sp>
      </p:grpSp>
      <p:sp>
        <p:nvSpPr>
          <p:cNvPr id="8" name="Motivation TEXT">
            <a:extLst>
              <a:ext uri="{FF2B5EF4-FFF2-40B4-BE49-F238E27FC236}">
                <a16:creationId xmlns:a16="http://schemas.microsoft.com/office/drawing/2014/main" id="{AB088F28-61CD-AD76-678C-76DE405F0C4E}"/>
              </a:ext>
            </a:extLst>
          </p:cNvPr>
          <p:cNvSpPr txBox="1"/>
          <p:nvPr/>
        </p:nvSpPr>
        <p:spPr>
          <a:xfrm>
            <a:off x="226201" y="1312902"/>
            <a:ext cx="3685254" cy="584775"/>
          </a:xfrm>
          <a:prstGeom prst="rect">
            <a:avLst/>
          </a:prstGeom>
          <a:noFill/>
        </p:spPr>
        <p:txBody>
          <a:bodyPr wrap="square" rtlCol="0">
            <a:spAutoFit/>
          </a:bodyPr>
          <a:lstStyle/>
          <a:p>
            <a:pPr algn="just"/>
            <a:r>
              <a:rPr lang="de-DE" sz="800" dirty="0">
                <a:latin typeface="Times New Roman" panose="02020603050405020304" pitchFamily="18" charset="0"/>
                <a:cs typeface="Times New Roman" panose="02020603050405020304" pitchFamily="18" charset="0"/>
              </a:rPr>
              <a:t>Wir vergleichen die Schätzgenauigkeit von Area-Level- (FH) und Unit-Level-Modellen (BHF) bei sehr kleinen Stichproben.</a:t>
            </a:r>
            <a:br>
              <a:rPr lang="de-DE" sz="800" dirty="0">
                <a:latin typeface="Times New Roman" panose="02020603050405020304" pitchFamily="18" charset="0"/>
                <a:cs typeface="Times New Roman" panose="02020603050405020304" pitchFamily="18" charset="0"/>
              </a:rPr>
            </a:br>
            <a:r>
              <a:rPr lang="de-DE" sz="800" dirty="0">
                <a:latin typeface="Times New Roman" panose="02020603050405020304" pitchFamily="18" charset="0"/>
                <a:cs typeface="Times New Roman" panose="02020603050405020304" pitchFamily="18" charset="0"/>
              </a:rPr>
              <a:t>Ein Simulationsansatz ermöglicht den direkten Vergleich der Schätzungen mit der bekannten wahren Verteilung der Zielvariable.</a:t>
            </a:r>
            <a:endParaRPr lang="en-US" sz="800" dirty="0">
              <a:latin typeface="Times New Roman" panose="02020603050405020304" pitchFamily="18" charset="0"/>
              <a:cs typeface="Times New Roman" panose="02020603050405020304" pitchFamily="18" charset="0"/>
            </a:endParaRPr>
          </a:p>
        </p:txBody>
      </p:sp>
      <p:grpSp>
        <p:nvGrpSpPr>
          <p:cNvPr id="73" name="Methods TEXT">
            <a:extLst>
              <a:ext uri="{FF2B5EF4-FFF2-40B4-BE49-F238E27FC236}">
                <a16:creationId xmlns:a16="http://schemas.microsoft.com/office/drawing/2014/main" id="{CAA1A1BC-5C4F-E1C0-B398-EBE6D0593917}"/>
              </a:ext>
            </a:extLst>
          </p:cNvPr>
          <p:cNvGrpSpPr/>
          <p:nvPr/>
        </p:nvGrpSpPr>
        <p:grpSpPr>
          <a:xfrm>
            <a:off x="257351" y="2458755"/>
            <a:ext cx="3713496" cy="4401205"/>
            <a:chOff x="257351" y="2458755"/>
            <a:chExt cx="3713496" cy="4401205"/>
          </a:xfrm>
        </p:grpSpPr>
        <p:sp>
          <p:nvSpPr>
            <p:cNvPr id="9" name="Textfeld 8">
              <a:extLst>
                <a:ext uri="{FF2B5EF4-FFF2-40B4-BE49-F238E27FC236}">
                  <a16:creationId xmlns:a16="http://schemas.microsoft.com/office/drawing/2014/main" id="{00B30A0B-5874-BB11-F36F-62E516EA2B9B}"/>
                </a:ext>
              </a:extLst>
            </p:cNvPr>
            <p:cNvSpPr txBox="1"/>
            <p:nvPr/>
          </p:nvSpPr>
          <p:spPr>
            <a:xfrm>
              <a:off x="2848157" y="2465760"/>
              <a:ext cx="1122690" cy="954107"/>
            </a:xfrm>
            <a:prstGeom prst="rect">
              <a:avLst/>
            </a:prstGeom>
            <a:noFill/>
          </p:spPr>
          <p:txBody>
            <a:bodyPr wrap="square" rtlCol="0">
              <a:spAutoFit/>
            </a:bodyPr>
            <a:lstStyle/>
            <a:p>
              <a:r>
                <a:rPr lang="de-DE" sz="800" b="1" dirty="0">
                  <a:latin typeface="Times New Roman" panose="02020603050405020304" pitchFamily="18" charset="0"/>
                  <a:cs typeface="Times New Roman" panose="02020603050405020304" pitchFamily="18" charset="0"/>
                </a:rPr>
                <a:t>Daten</a:t>
              </a:r>
            </a:p>
            <a:p>
              <a:pPr algn="just"/>
              <a:r>
                <a:rPr lang="de-DE" sz="800" dirty="0">
                  <a:latin typeface="Times New Roman" panose="02020603050405020304" pitchFamily="18" charset="0"/>
                  <a:cs typeface="Times New Roman" panose="02020603050405020304" pitchFamily="18" charset="0"/>
                </a:rPr>
                <a:t>Vollerhebung (</a:t>
              </a:r>
              <a:r>
                <a:rPr lang="de-DE" sz="800" dirty="0" err="1">
                  <a:latin typeface="Times New Roman" panose="02020603050405020304" pitchFamily="18" charset="0"/>
                  <a:cs typeface="Times New Roman" panose="02020603050405020304" pitchFamily="18" charset="0"/>
                </a:rPr>
                <a:t>Census</a:t>
              </a:r>
              <a:r>
                <a:rPr lang="de-DE" sz="800" dirty="0">
                  <a:latin typeface="Times New Roman" panose="02020603050405020304" pitchFamily="18" charset="0"/>
                  <a:cs typeface="Times New Roman" panose="02020603050405020304" pitchFamily="18" charset="0"/>
                </a:rPr>
                <a:t> Bolivien 2024) mit Personen- und Haushaltsdaten. </a:t>
              </a:r>
            </a:p>
            <a:p>
              <a:pPr algn="just"/>
              <a:r>
                <a:rPr lang="de-DE" sz="800" dirty="0">
                  <a:latin typeface="Times New Roman" panose="02020603050405020304" pitchFamily="18" charset="0"/>
                  <a:cs typeface="Times New Roman" panose="02020603050405020304" pitchFamily="18" charset="0"/>
                </a:rPr>
                <a:t>Personen über 18 Jahre. </a:t>
              </a:r>
            </a:p>
          </p:txBody>
        </p:sp>
        <p:sp>
          <p:nvSpPr>
            <p:cNvPr id="13" name="Textfeld 12">
              <a:extLst>
                <a:ext uri="{FF2B5EF4-FFF2-40B4-BE49-F238E27FC236}">
                  <a16:creationId xmlns:a16="http://schemas.microsoft.com/office/drawing/2014/main" id="{4DAF9141-CF1A-0AEE-165B-92962C2E92B9}"/>
                </a:ext>
              </a:extLst>
            </p:cNvPr>
            <p:cNvSpPr txBox="1"/>
            <p:nvPr/>
          </p:nvSpPr>
          <p:spPr>
            <a:xfrm>
              <a:off x="1220575" y="2458755"/>
              <a:ext cx="1707778" cy="4401205"/>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Modellbildung</a:t>
              </a:r>
            </a:p>
            <a:p>
              <a:pPr algn="just"/>
              <a:r>
                <a:rPr lang="de-DE" sz="800" dirty="0">
                  <a:latin typeface="Times New Roman" panose="02020603050405020304" pitchFamily="18" charset="0"/>
                  <a:cs typeface="Times New Roman" panose="02020603050405020304" pitchFamily="18" charset="0"/>
                </a:rPr>
                <a:t>Zunächst eine einzelne Stichprobe aus den simulierten Daten herangezogen. Die Variablenselektion erfolgt schrittweise: Variablen mit hohem Anteil fehlender Werte werden ausgeschlossen, ebenso Variablen mit sehr vielen Faktorstufen, stark korrelierte Variablen sowie Variablen, die inhaltlich zu nah an der Zielvariable Bildungsjahre liegen. Die finale Variablenauswahl erfolgt mittels </a:t>
              </a:r>
              <a:r>
                <a:rPr lang="de-DE" sz="800" dirty="0" err="1">
                  <a:latin typeface="Times New Roman" panose="02020603050405020304" pitchFamily="18" charset="0"/>
                  <a:cs typeface="Times New Roman" panose="02020603050405020304" pitchFamily="18" charset="0"/>
                </a:rPr>
                <a:t>Stepwise</a:t>
              </a:r>
              <a:r>
                <a:rPr lang="de-DE" sz="800" dirty="0">
                  <a:latin typeface="Times New Roman" panose="02020603050405020304" pitchFamily="18" charset="0"/>
                  <a:cs typeface="Times New Roman" panose="02020603050405020304" pitchFamily="18" charset="0"/>
                </a:rPr>
                <a:t>-Regression (</a:t>
              </a:r>
              <a:r>
                <a:rPr lang="de-DE" sz="800" dirty="0" err="1">
                  <a:latin typeface="Times New Roman" panose="02020603050405020304" pitchFamily="18" charset="0"/>
                  <a:cs typeface="Times New Roman" panose="02020603050405020304" pitchFamily="18" charset="0"/>
                </a:rPr>
                <a:t>backward</a:t>
              </a:r>
              <a:r>
                <a:rPr lang="de-DE" sz="800" dirty="0">
                  <a:latin typeface="Times New Roman" panose="02020603050405020304" pitchFamily="18" charset="0"/>
                  <a:cs typeface="Times New Roman" panose="02020603050405020304" pitchFamily="18" charset="0"/>
                </a:rPr>
                <a:t>, </a:t>
              </a:r>
              <a:r>
                <a:rPr lang="de-DE" sz="800" dirty="0" err="1">
                  <a:latin typeface="Times New Roman" panose="02020603050405020304" pitchFamily="18" charset="0"/>
                  <a:cs typeface="Times New Roman" panose="02020603050405020304" pitchFamily="18" charset="0"/>
                </a:rPr>
                <a:t>forward</a:t>
              </a:r>
              <a:r>
                <a:rPr lang="de-DE" sz="800" dirty="0">
                  <a:latin typeface="Times New Roman" panose="02020603050405020304" pitchFamily="18" charset="0"/>
                  <a:cs typeface="Times New Roman" panose="02020603050405020304" pitchFamily="18" charset="0"/>
                </a:rPr>
                <a:t>, </a:t>
              </a:r>
              <a:r>
                <a:rPr lang="de-DE" sz="800" dirty="0" err="1">
                  <a:latin typeface="Times New Roman" panose="02020603050405020304" pitchFamily="18" charset="0"/>
                  <a:cs typeface="Times New Roman" panose="02020603050405020304" pitchFamily="18" charset="0"/>
                </a:rPr>
                <a:t>both</a:t>
              </a:r>
              <a:r>
                <a:rPr lang="de-DE" sz="800" dirty="0">
                  <a:latin typeface="Times New Roman" panose="02020603050405020304" pitchFamily="18" charset="0"/>
                  <a:cs typeface="Times New Roman" panose="02020603050405020304" pitchFamily="18" charset="0"/>
                </a:rPr>
                <a:t>) auf Basis des BIC-Kriteriums, wodurch die Modellkomplexität reduziert wird, ohne die erklärte Varianz wesentlich zu verringern. Für nicht-faktorielle Variablen erfolgt eine Umkodierung in Dummy-Variablen. Die endgültigen FH- und BHF-Modelle werden anschließend mit den ausgewählten </a:t>
              </a:r>
              <a:r>
                <a:rPr lang="de-DE" sz="800" dirty="0" err="1">
                  <a:latin typeface="Times New Roman" panose="02020603050405020304" pitchFamily="18" charset="0"/>
                  <a:cs typeface="Times New Roman" panose="02020603050405020304" pitchFamily="18" charset="0"/>
                </a:rPr>
                <a:t>Kovariaten</a:t>
              </a:r>
              <a:r>
                <a:rPr lang="de-DE" sz="800" dirty="0">
                  <a:latin typeface="Times New Roman" panose="02020603050405020304" pitchFamily="18" charset="0"/>
                  <a:cs typeface="Times New Roman" panose="02020603050405020304" pitchFamily="18" charset="0"/>
                </a:rPr>
                <a:t> geschätzt. Eingeschlossen sind sowohl individuelle Variablen wie Alter, Beruf und Lesefähigkeit, als auch haushaltsbezogene Indikatoren des Wohn- und Lebensstandards, darunter Urbanität, Krankenversicherung, Wohnqualität, Ausstattung der Wohnung (z. B. Küche, Warmwasserbereitung) und Autobesitz.</a:t>
              </a:r>
            </a:p>
            <a:p>
              <a:pPr algn="just"/>
              <a:endParaRPr lang="de-DE" sz="800"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2" name="Textfeld 61">
                  <a:extLst>
                    <a:ext uri="{FF2B5EF4-FFF2-40B4-BE49-F238E27FC236}">
                      <a16:creationId xmlns:a16="http://schemas.microsoft.com/office/drawing/2014/main" id="{A6DB7A6F-962E-ED07-E2FC-4DF4C5BA516C}"/>
                    </a:ext>
                  </a:extLst>
                </p:cNvPr>
                <p:cNvSpPr txBox="1"/>
                <p:nvPr/>
              </p:nvSpPr>
              <p:spPr>
                <a:xfrm>
                  <a:off x="257351" y="5288340"/>
                  <a:ext cx="995847" cy="1569660"/>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Simulation</a:t>
                  </a:r>
                  <a:r>
                    <a:rPr lang="de-DE" sz="800" dirty="0">
                      <a:latin typeface="Times New Roman" panose="02020603050405020304" pitchFamily="18" charset="0"/>
                      <a:cs typeface="Times New Roman" panose="02020603050405020304" pitchFamily="18" charset="0"/>
                    </a:rPr>
                    <a:t> </a:t>
                  </a:r>
                </a:p>
                <a:p>
                  <a:pPr algn="just"/>
                  <a:r>
                    <a:rPr lang="de-DE" sz="800" dirty="0">
                      <a:latin typeface="Times New Roman" panose="02020603050405020304" pitchFamily="18" charset="0"/>
                      <a:cs typeface="Times New Roman" panose="02020603050405020304" pitchFamily="18" charset="0"/>
                    </a:rPr>
                    <a:t>Simulation von 200 Stichproben mittels SRS mit </a:t>
                  </a:r>
                  <a14:m>
                    <m:oMath xmlns:m="http://schemas.openxmlformats.org/officeDocument/2006/math">
                      <m:r>
                        <a:rPr lang="de-DE" sz="800" i="1">
                          <a:latin typeface="Cambria Math" panose="02040503050406030204" pitchFamily="18" charset="0"/>
                        </a:rPr>
                        <m:t>𝑛</m:t>
                      </m:r>
                      <m:r>
                        <a:rPr lang="de-DE" sz="800">
                          <a:latin typeface="Cambria Math" panose="02040503050406030204" pitchFamily="18" charset="0"/>
                        </a:rPr>
                        <m:t>=20</m:t>
                      </m:r>
                    </m:oMath>
                  </a14:m>
                  <a:r>
                    <a:rPr lang="de-DE" sz="800" dirty="0">
                      <a:latin typeface="Times New Roman" panose="02020603050405020304" pitchFamily="18" charset="0"/>
                      <a:cs typeface="Times New Roman" panose="02020603050405020304" pitchFamily="18" charset="0"/>
                    </a:rPr>
                    <a:t> pro Domäne für 113 Provinzen. Die Formel, die für das erste Sample ermittelt wurden dann auf diese</a:t>
                  </a:r>
                </a:p>
                <a:p>
                  <a:pPr algn="just"/>
                  <a:r>
                    <a:rPr lang="de-DE" sz="800" dirty="0">
                      <a:latin typeface="Times New Roman" panose="02020603050405020304" pitchFamily="18" charset="0"/>
                      <a:cs typeface="Times New Roman" panose="02020603050405020304" pitchFamily="18" charset="0"/>
                    </a:rPr>
                    <a:t>angewandt</a:t>
                  </a:r>
                  <a:br>
                    <a:rPr lang="de-DE" sz="800" dirty="0">
                      <a:latin typeface="Times New Roman" panose="02020603050405020304" pitchFamily="18" charset="0"/>
                      <a:cs typeface="Times New Roman" panose="02020603050405020304" pitchFamily="18" charset="0"/>
                    </a:rPr>
                  </a:br>
                  <a:endParaRPr lang="de-DE" sz="800" dirty="0">
                    <a:latin typeface="Times New Roman" panose="02020603050405020304" pitchFamily="18" charset="0"/>
                    <a:cs typeface="Times New Roman" panose="02020603050405020304" pitchFamily="18" charset="0"/>
                  </a:endParaRPr>
                </a:p>
              </p:txBody>
            </p:sp>
          </mc:Choice>
          <mc:Fallback xmlns="">
            <p:sp>
              <p:nvSpPr>
                <p:cNvPr id="62" name="Textfeld 61">
                  <a:extLst>
                    <a:ext uri="{FF2B5EF4-FFF2-40B4-BE49-F238E27FC236}">
                      <a16:creationId xmlns:a16="http://schemas.microsoft.com/office/drawing/2014/main" id="{A6DB7A6F-962E-ED07-E2FC-4DF4C5BA516C}"/>
                    </a:ext>
                  </a:extLst>
                </p:cNvPr>
                <p:cNvSpPr txBox="1">
                  <a:spLocks noRot="1" noChangeAspect="1" noMove="1" noResize="1" noEditPoints="1" noAdjustHandles="1" noChangeArrowheads="1" noChangeShapeType="1" noTextEdit="1"/>
                </p:cNvSpPr>
                <p:nvPr/>
              </p:nvSpPr>
              <p:spPr>
                <a:xfrm>
                  <a:off x="257351" y="5288340"/>
                  <a:ext cx="995847" cy="1569660"/>
                </a:xfrm>
                <a:prstGeom prst="rect">
                  <a:avLst/>
                </a:prstGeom>
                <a:blipFill>
                  <a:blip r:embed="rId17"/>
                  <a:stretch>
                    <a:fillRect/>
                  </a:stretch>
                </a:blipFill>
              </p:spPr>
              <p:txBody>
                <a:bodyPr/>
                <a:lstStyle/>
                <a:p>
                  <a:r>
                    <a:rPr lang="en-US">
                      <a:noFill/>
                    </a:rPr>
                    <a:t> </a:t>
                  </a:r>
                </a:p>
              </p:txBody>
            </p:sp>
          </mc:Fallback>
        </mc:AlternateContent>
      </p:grpSp>
      <p:grpSp>
        <p:nvGrpSpPr>
          <p:cNvPr id="74" name="Ergebnisse TEXT ">
            <a:extLst>
              <a:ext uri="{FF2B5EF4-FFF2-40B4-BE49-F238E27FC236}">
                <a16:creationId xmlns:a16="http://schemas.microsoft.com/office/drawing/2014/main" id="{23C36CC1-2E12-587A-3304-703F9EA34CC0}"/>
              </a:ext>
            </a:extLst>
          </p:cNvPr>
          <p:cNvGrpSpPr/>
          <p:nvPr/>
        </p:nvGrpSpPr>
        <p:grpSpPr>
          <a:xfrm>
            <a:off x="4306383" y="1397876"/>
            <a:ext cx="4551737" cy="4404876"/>
            <a:chOff x="4306383" y="1397876"/>
            <a:chExt cx="4551737" cy="4404876"/>
          </a:xfrm>
        </p:grpSpPr>
        <p:sp>
          <p:nvSpPr>
            <p:cNvPr id="63" name="Textfeld 62">
              <a:extLst>
                <a:ext uri="{FF2B5EF4-FFF2-40B4-BE49-F238E27FC236}">
                  <a16:creationId xmlns:a16="http://schemas.microsoft.com/office/drawing/2014/main" id="{18017F6D-89F2-D32B-60CB-E66491085F8F}"/>
                </a:ext>
              </a:extLst>
            </p:cNvPr>
            <p:cNvSpPr txBox="1">
              <a:spLocks/>
            </p:cNvSpPr>
            <p:nvPr/>
          </p:nvSpPr>
          <p:spPr>
            <a:xfrm>
              <a:off x="6638089" y="1397876"/>
              <a:ext cx="2182525" cy="369332"/>
            </a:xfrm>
            <a:prstGeom prst="rect">
              <a:avLst/>
            </a:prstGeom>
            <a:noFill/>
          </p:spPr>
          <p:txBody>
            <a:bodyPr wrap="square" rtlCol="0">
              <a:spAutoFit/>
            </a:bodyPr>
            <a:lstStyle/>
            <a:p>
              <a:r>
                <a:rPr lang="en-US" dirty="0"/>
                <a:t>TEXT 1</a:t>
              </a:r>
            </a:p>
          </p:txBody>
        </p:sp>
        <p:sp>
          <p:nvSpPr>
            <p:cNvPr id="66" name="Textfeld 65">
              <a:extLst>
                <a:ext uri="{FF2B5EF4-FFF2-40B4-BE49-F238E27FC236}">
                  <a16:creationId xmlns:a16="http://schemas.microsoft.com/office/drawing/2014/main" id="{CEF6BBA1-A6BB-3AC0-2CEF-E903CDDA9966}"/>
                </a:ext>
              </a:extLst>
            </p:cNvPr>
            <p:cNvSpPr txBox="1">
              <a:spLocks/>
            </p:cNvSpPr>
            <p:nvPr/>
          </p:nvSpPr>
          <p:spPr>
            <a:xfrm>
              <a:off x="4306383" y="2713673"/>
              <a:ext cx="2182525" cy="369332"/>
            </a:xfrm>
            <a:prstGeom prst="rect">
              <a:avLst/>
            </a:prstGeom>
            <a:noFill/>
          </p:spPr>
          <p:txBody>
            <a:bodyPr wrap="square" rtlCol="0">
              <a:spAutoFit/>
            </a:bodyPr>
            <a:lstStyle/>
            <a:p>
              <a:r>
                <a:rPr lang="en-US" dirty="0"/>
                <a:t>TEXT 2</a:t>
              </a:r>
            </a:p>
          </p:txBody>
        </p:sp>
        <p:sp>
          <p:nvSpPr>
            <p:cNvPr id="67" name="Textfeld 66">
              <a:extLst>
                <a:ext uri="{FF2B5EF4-FFF2-40B4-BE49-F238E27FC236}">
                  <a16:creationId xmlns:a16="http://schemas.microsoft.com/office/drawing/2014/main" id="{E7F2EFD6-52AD-DA77-E8AF-6FA47C320F86}"/>
                </a:ext>
              </a:extLst>
            </p:cNvPr>
            <p:cNvSpPr txBox="1"/>
            <p:nvPr/>
          </p:nvSpPr>
          <p:spPr>
            <a:xfrm>
              <a:off x="6675595" y="4058471"/>
              <a:ext cx="2182525" cy="369332"/>
            </a:xfrm>
            <a:prstGeom prst="rect">
              <a:avLst/>
            </a:prstGeom>
            <a:noFill/>
          </p:spPr>
          <p:txBody>
            <a:bodyPr wrap="square" rtlCol="0">
              <a:spAutoFit/>
            </a:bodyPr>
            <a:lstStyle/>
            <a:p>
              <a:r>
                <a:rPr lang="en-US" dirty="0"/>
                <a:t>TEXT 3</a:t>
              </a:r>
            </a:p>
          </p:txBody>
        </p:sp>
        <p:sp>
          <p:nvSpPr>
            <p:cNvPr id="68" name="Textfeld 67">
              <a:extLst>
                <a:ext uri="{FF2B5EF4-FFF2-40B4-BE49-F238E27FC236}">
                  <a16:creationId xmlns:a16="http://schemas.microsoft.com/office/drawing/2014/main" id="{DC405424-FFBF-BE68-ADA5-4987F65F81E4}"/>
                </a:ext>
              </a:extLst>
            </p:cNvPr>
            <p:cNvSpPr txBox="1"/>
            <p:nvPr/>
          </p:nvSpPr>
          <p:spPr>
            <a:xfrm>
              <a:off x="4407498" y="5433420"/>
              <a:ext cx="2182525" cy="369332"/>
            </a:xfrm>
            <a:prstGeom prst="rect">
              <a:avLst/>
            </a:prstGeom>
            <a:noFill/>
          </p:spPr>
          <p:txBody>
            <a:bodyPr wrap="square" rtlCol="0">
              <a:spAutoFit/>
            </a:bodyPr>
            <a:lstStyle/>
            <a:p>
              <a:r>
                <a:rPr lang="en-US" dirty="0"/>
                <a:t>TEXT 4</a:t>
              </a:r>
            </a:p>
          </p:txBody>
        </p:sp>
      </p:grpSp>
      <p:sp>
        <p:nvSpPr>
          <p:cNvPr id="69" name="Limitationen TEXT">
            <a:extLst>
              <a:ext uri="{FF2B5EF4-FFF2-40B4-BE49-F238E27FC236}">
                <a16:creationId xmlns:a16="http://schemas.microsoft.com/office/drawing/2014/main" id="{6A012C24-D93A-6A31-F279-D109133E4D9C}"/>
              </a:ext>
            </a:extLst>
          </p:cNvPr>
          <p:cNvSpPr txBox="1"/>
          <p:nvPr/>
        </p:nvSpPr>
        <p:spPr>
          <a:xfrm>
            <a:off x="9149683" y="1322354"/>
            <a:ext cx="2811981" cy="1200329"/>
          </a:xfrm>
          <a:prstGeom prst="rect">
            <a:avLst/>
          </a:prstGeom>
          <a:noFill/>
        </p:spPr>
        <p:txBody>
          <a:bodyPr wrap="square" rtlCol="0">
            <a:spAutoFit/>
          </a:bodyPr>
          <a:lstStyle/>
          <a:p>
            <a:pPr algn="just"/>
            <a:r>
              <a:rPr lang="de-DE" sz="8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800" dirty="0">
                <a:latin typeface="Times New Roman" panose="02020603050405020304" pitchFamily="18" charset="0"/>
                <a:cs typeface="Times New Roman" panose="02020603050405020304" pitchFamily="18" charset="0"/>
              </a:rPr>
            </a:br>
            <a:r>
              <a:rPr lang="de-DE" sz="8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br>
              <a:rPr lang="de-DE" sz="800" dirty="0">
                <a:latin typeface="Times New Roman" panose="02020603050405020304" pitchFamily="18" charset="0"/>
                <a:cs typeface="Times New Roman" panose="02020603050405020304" pitchFamily="18" charset="0"/>
              </a:rPr>
            </a:br>
            <a:r>
              <a:rPr lang="de-DE" sz="800" dirty="0">
                <a:latin typeface="Times New Roman" panose="02020603050405020304" pitchFamily="18" charset="0"/>
                <a:cs typeface="Times New Roman" panose="02020603050405020304" pitchFamily="18" charset="0"/>
              </a:rPr>
              <a:t>Der FH-Ansatz profitiert von der direkten Aggregation auf Domänenebene, während das BHF-Modell auf individuelle Daten angewiesen ist, die bei kleinen </a:t>
            </a:r>
            <a:r>
              <a:rPr lang="de-DE" sz="800" dirty="0" err="1">
                <a:latin typeface="Times New Roman" panose="02020603050405020304" pitchFamily="18" charset="0"/>
                <a:cs typeface="Times New Roman" panose="02020603050405020304" pitchFamily="18" charset="0"/>
              </a:rPr>
              <a:t>n</a:t>
            </a:r>
            <a:r>
              <a:rPr lang="de-DE" sz="800" dirty="0">
                <a:latin typeface="Times New Roman" panose="02020603050405020304" pitchFamily="18" charset="0"/>
                <a:cs typeface="Times New Roman" panose="02020603050405020304" pitchFamily="18" charset="0"/>
              </a:rPr>
              <a:t> stärker schwanken.</a:t>
            </a:r>
            <a:endParaRPr lang="en-US" sz="800" dirty="0">
              <a:latin typeface="Times New Roman" panose="02020603050405020304" pitchFamily="18" charset="0"/>
              <a:cs typeface="Times New Roman" panose="02020603050405020304" pitchFamily="18" charset="0"/>
            </a:endParaRPr>
          </a:p>
        </p:txBody>
      </p:sp>
      <p:sp>
        <p:nvSpPr>
          <p:cNvPr id="70" name="Diskussion TEXT">
            <a:extLst>
              <a:ext uri="{FF2B5EF4-FFF2-40B4-BE49-F238E27FC236}">
                <a16:creationId xmlns:a16="http://schemas.microsoft.com/office/drawing/2014/main" id="{DF4EADD4-47E0-2D60-5BFB-1BD87E5CFB39}"/>
              </a:ext>
            </a:extLst>
          </p:cNvPr>
          <p:cNvSpPr txBox="1"/>
          <p:nvPr/>
        </p:nvSpPr>
        <p:spPr>
          <a:xfrm>
            <a:off x="9144778" y="3282597"/>
            <a:ext cx="2811981" cy="1077218"/>
          </a:xfrm>
          <a:prstGeom prst="rect">
            <a:avLst/>
          </a:prstGeom>
          <a:noFill/>
        </p:spPr>
        <p:txBody>
          <a:bodyPr wrap="square" rtlCol="0">
            <a:spAutoFit/>
          </a:bodyPr>
          <a:lstStyle/>
          <a:p>
            <a:pPr algn="just"/>
            <a:r>
              <a:rPr lang="de-DE" sz="800" dirty="0">
                <a:latin typeface="Times New Roman" panose="02020603050405020304" pitchFamily="18" charset="0"/>
                <a:cs typeface="Times New Roman" panose="02020603050405020304" pitchFamily="18" charset="0"/>
              </a:rPr>
              <a:t>Die Verteilung der Residuen ist nicht optimal, und auch die gewählten Variablen weisen keine ideale Verteilung auf. Insbesondere bei korrelierten Variablen wäre es sinnvoll gewesen, zu prüfen, welche Variablen einen besseren Modell-Fit ermöglichen. Darüber hinaus würde ein aussagekräftiger Vergleich der Modelle erfordern, dass für jedes Modell eine separate Modelsuche durchgeführt wird, um die besten Prädiktoren zu identifizieren.</a:t>
            </a:r>
          </a:p>
        </p:txBody>
      </p:sp>
    </p:spTree>
    <p:extLst>
      <p:ext uri="{BB962C8B-B14F-4D97-AF65-F5344CB8AC3E}">
        <p14:creationId xmlns:p14="http://schemas.microsoft.com/office/powerpoint/2010/main" val="3421229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a:extLst>
            <a:ext uri="{FF2B5EF4-FFF2-40B4-BE49-F238E27FC236}">
              <a16:creationId xmlns:a16="http://schemas.microsoft.com/office/drawing/2014/main" id="{B108494C-4905-31EA-AA19-DE12976F89BB}"/>
            </a:ext>
          </a:extLst>
        </p:cNvPr>
        <p:cNvGrpSpPr/>
        <p:nvPr/>
      </p:nvGrpSpPr>
      <p:grpSpPr>
        <a:xfrm>
          <a:off x="0" y="0"/>
          <a:ext cx="0" cy="0"/>
          <a:chOff x="0" y="0"/>
          <a:chExt cx="0" cy="0"/>
        </a:xfrm>
      </p:grpSpPr>
      <p:grpSp>
        <p:nvGrpSpPr>
          <p:cNvPr id="58" name="Formatierung Ergebnisse">
            <a:extLst>
              <a:ext uri="{FF2B5EF4-FFF2-40B4-BE49-F238E27FC236}">
                <a16:creationId xmlns:a16="http://schemas.microsoft.com/office/drawing/2014/main" id="{89996660-E5BE-A4FB-41EF-E264307E72F9}"/>
              </a:ext>
            </a:extLst>
          </p:cNvPr>
          <p:cNvGrpSpPr>
            <a:grpSpLocks noGrp="1" noUngrp="1" noRot="1" noMove="1" noResize="1"/>
          </p:cNvGrpSpPr>
          <p:nvPr/>
        </p:nvGrpSpPr>
        <p:grpSpPr>
          <a:xfrm>
            <a:off x="4213273" y="1314407"/>
            <a:ext cx="4731535" cy="5399695"/>
            <a:chOff x="4213273" y="1314407"/>
            <a:chExt cx="4731535" cy="5399695"/>
          </a:xfrm>
        </p:grpSpPr>
        <p:sp>
          <p:nvSpPr>
            <p:cNvPr id="48" name="Rechteck 47">
              <a:extLst>
                <a:ext uri="{FF2B5EF4-FFF2-40B4-BE49-F238E27FC236}">
                  <a16:creationId xmlns:a16="http://schemas.microsoft.com/office/drawing/2014/main" id="{72C71098-9524-481C-6CD5-E214E196533E}"/>
                </a:ext>
              </a:extLst>
            </p:cNvPr>
            <p:cNvSpPr>
              <a:spLocks noGrp="1" noRot="1" noMove="1" noResize="1" noEditPoints="1" noAdjustHandles="1" noChangeArrowheads="1" noChangeShapeType="1"/>
            </p:cNvSpPr>
            <p:nvPr/>
          </p:nvSpPr>
          <p:spPr>
            <a:xfrm>
              <a:off x="4213273"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hteck 48">
              <a:extLst>
                <a:ext uri="{FF2B5EF4-FFF2-40B4-BE49-F238E27FC236}">
                  <a16:creationId xmlns:a16="http://schemas.microsoft.com/office/drawing/2014/main" id="{4F57B5C7-B8C3-C5EC-9FD9-7C19865A397F}"/>
                </a:ext>
              </a:extLst>
            </p:cNvPr>
            <p:cNvSpPr>
              <a:spLocks noGrp="1" noRot="1" noMove="1" noResize="1" noEditPoints="1" noAdjustHandles="1" noChangeArrowheads="1" noChangeShapeType="1"/>
            </p:cNvSpPr>
            <p:nvPr/>
          </p:nvSpPr>
          <p:spPr>
            <a:xfrm>
              <a:off x="6575830"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hteck 51">
              <a:extLst>
                <a:ext uri="{FF2B5EF4-FFF2-40B4-BE49-F238E27FC236}">
                  <a16:creationId xmlns:a16="http://schemas.microsoft.com/office/drawing/2014/main" id="{A21091C3-BE05-7DEA-FF30-2E5DF980B205}"/>
                </a:ext>
              </a:extLst>
            </p:cNvPr>
            <p:cNvSpPr>
              <a:spLocks noGrp="1" noRot="1" noMove="1" noResize="1" noEditPoints="1" noAdjustHandles="1" noChangeArrowheads="1" noChangeShapeType="1"/>
            </p:cNvSpPr>
            <p:nvPr/>
          </p:nvSpPr>
          <p:spPr>
            <a:xfrm>
              <a:off x="4219928"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hteck 52">
              <a:extLst>
                <a:ext uri="{FF2B5EF4-FFF2-40B4-BE49-F238E27FC236}">
                  <a16:creationId xmlns:a16="http://schemas.microsoft.com/office/drawing/2014/main" id="{C3FD956C-DA5C-ED57-1F59-CB3F3E097251}"/>
                </a:ext>
              </a:extLst>
            </p:cNvPr>
            <p:cNvSpPr>
              <a:spLocks noGrp="1" noRot="1" noMove="1" noResize="1" noEditPoints="1" noAdjustHandles="1" noChangeArrowheads="1" noChangeShapeType="1"/>
            </p:cNvSpPr>
            <p:nvPr/>
          </p:nvSpPr>
          <p:spPr>
            <a:xfrm>
              <a:off x="6582485"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hteck 53">
              <a:extLst>
                <a:ext uri="{FF2B5EF4-FFF2-40B4-BE49-F238E27FC236}">
                  <a16:creationId xmlns:a16="http://schemas.microsoft.com/office/drawing/2014/main" id="{94D61CE6-5D3D-D68E-A874-77157766E8BC}"/>
                </a:ext>
              </a:extLst>
            </p:cNvPr>
            <p:cNvSpPr>
              <a:spLocks noGrp="1" noRot="1" noMove="1" noResize="1" noEditPoints="1" noAdjustHandles="1" noChangeArrowheads="1" noChangeShapeType="1"/>
            </p:cNvSpPr>
            <p:nvPr/>
          </p:nvSpPr>
          <p:spPr>
            <a:xfrm>
              <a:off x="4219696"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hteck 54">
              <a:extLst>
                <a:ext uri="{FF2B5EF4-FFF2-40B4-BE49-F238E27FC236}">
                  <a16:creationId xmlns:a16="http://schemas.microsoft.com/office/drawing/2014/main" id="{3B3A597F-4B79-3E6E-2C0D-15594BE04D16}"/>
                </a:ext>
              </a:extLst>
            </p:cNvPr>
            <p:cNvSpPr>
              <a:spLocks noGrp="1" noRot="1" noMove="1" noResize="1" noEditPoints="1" noAdjustHandles="1" noChangeArrowheads="1" noChangeShapeType="1"/>
            </p:cNvSpPr>
            <p:nvPr/>
          </p:nvSpPr>
          <p:spPr>
            <a:xfrm>
              <a:off x="6582253"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hteck 55">
              <a:extLst>
                <a:ext uri="{FF2B5EF4-FFF2-40B4-BE49-F238E27FC236}">
                  <a16:creationId xmlns:a16="http://schemas.microsoft.com/office/drawing/2014/main" id="{80D34597-7681-35C0-F2C1-D46769478626}"/>
                </a:ext>
              </a:extLst>
            </p:cNvPr>
            <p:cNvSpPr>
              <a:spLocks noGrp="1" noRot="1" noMove="1" noResize="1" noEditPoints="1" noAdjustHandles="1" noChangeArrowheads="1" noChangeShapeType="1"/>
            </p:cNvSpPr>
            <p:nvPr/>
          </p:nvSpPr>
          <p:spPr>
            <a:xfrm>
              <a:off x="4226351"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hteck 56">
              <a:extLst>
                <a:ext uri="{FF2B5EF4-FFF2-40B4-BE49-F238E27FC236}">
                  <a16:creationId xmlns:a16="http://schemas.microsoft.com/office/drawing/2014/main" id="{7ED6CB50-D9B5-8295-9824-417F3C465DDA}"/>
                </a:ext>
              </a:extLst>
            </p:cNvPr>
            <p:cNvSpPr>
              <a:spLocks noGrp="1" noRot="1" noMove="1" noResize="1" noEditPoints="1" noAdjustHandles="1" noChangeArrowheads="1" noChangeShapeType="1"/>
            </p:cNvSpPr>
            <p:nvPr/>
          </p:nvSpPr>
          <p:spPr>
            <a:xfrm>
              <a:off x="6588908"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4" name="Landkarte" descr="Ein Bild, das Karte enthält.&#10;&#10;KI-generierte Inhalte können fehlerhaft sein.">
            <a:extLst>
              <a:ext uri="{FF2B5EF4-FFF2-40B4-BE49-F238E27FC236}">
                <a16:creationId xmlns:a16="http://schemas.microsoft.com/office/drawing/2014/main" id="{180107AD-716C-1F5F-F18F-FC543EDD2B90}"/>
              </a:ext>
            </a:extLst>
          </p:cNvPr>
          <p:cNvPicPr>
            <a:picLocks noGrp="1" noRot="1" noChangeAspect="1" noMove="1" noResize="1" noEditPoints="1" noAdjustHandles="1" noChangeArrowheads="1" noChangeShapeType="1" noCrop="1"/>
          </p:cNvPicPr>
          <p:nvPr/>
        </p:nvPicPr>
        <p:blipFill>
          <a:blip r:embed="rId3">
            <a:extLst>
              <a:ext uri="{BEBA8EAE-BF5A-486C-A8C5-ECC9F3942E4B}">
                <a14:imgProps xmlns:a14="http://schemas.microsoft.com/office/drawing/2010/main">
                  <a14:imgLayer r:embed="rId4">
                    <a14:imgEffect>
                      <a14:artisticBlur radius="17"/>
                    </a14:imgEffect>
                  </a14:imgLayer>
                </a14:imgProps>
              </a:ext>
            </a:extLst>
          </a:blip>
          <a:stretch>
            <a:fillRect/>
          </a:stretch>
        </p:blipFill>
        <p:spPr>
          <a:xfrm>
            <a:off x="8202639" y="-214313"/>
            <a:ext cx="6602982" cy="9959806"/>
          </a:xfrm>
          <a:prstGeom prst="rect">
            <a:avLst/>
          </a:prstGeom>
        </p:spPr>
      </p:pic>
      <p:sp>
        <p:nvSpPr>
          <p:cNvPr id="10" name="Titel">
            <a:extLst>
              <a:ext uri="{FF2B5EF4-FFF2-40B4-BE49-F238E27FC236}">
                <a16:creationId xmlns:a16="http://schemas.microsoft.com/office/drawing/2014/main" id="{BB54D6EC-4CC5-772C-255B-DB254DEB55CB}"/>
              </a:ext>
            </a:extLst>
          </p:cNvPr>
          <p:cNvSpPr txBox="1">
            <a:spLocks noGrp="1" noRot="1" noMove="1" noResize="1" noEditPoints="1" noAdjustHandles="1" noChangeArrowheads="1" noChangeShapeType="1"/>
          </p:cNvSpPr>
          <p:nvPr/>
        </p:nvSpPr>
        <p:spPr>
          <a:xfrm>
            <a:off x="47846" y="83276"/>
            <a:ext cx="12192000" cy="800219"/>
          </a:xfrm>
          <a:prstGeom prst="rect">
            <a:avLst/>
          </a:prstGeom>
          <a:noFill/>
        </p:spPr>
        <p:txBody>
          <a:bodyPr wrap="square" rtlCol="0">
            <a:spAutoFit/>
          </a:bodyPr>
          <a:lstStyle/>
          <a:p>
            <a:pPr algn="ctr"/>
            <a:r>
              <a:rPr lang="de-DE" b="1" noProof="0" dirty="0">
                <a:solidFill>
                  <a:srgbClr val="FFFFFF"/>
                </a:solidFill>
                <a:latin typeface="Times New Roman" panose="02020603050405020304" pitchFamily="18" charset="0"/>
                <a:cs typeface="Times New Roman" panose="02020603050405020304" pitchFamily="18" charset="0"/>
              </a:rPr>
              <a:t>Vergleich des Fay-</a:t>
            </a:r>
            <a:r>
              <a:rPr lang="de-DE" b="1" noProof="0" dirty="0" err="1">
                <a:solidFill>
                  <a:srgbClr val="FFFFFF"/>
                </a:solidFill>
                <a:latin typeface="Times New Roman" panose="02020603050405020304" pitchFamily="18" charset="0"/>
                <a:cs typeface="Times New Roman" panose="02020603050405020304" pitchFamily="18" charset="0"/>
              </a:rPr>
              <a:t>Harriot</a:t>
            </a:r>
            <a:r>
              <a:rPr lang="de-DE" b="1" noProof="0" dirty="0">
                <a:solidFill>
                  <a:srgbClr val="FFFFFF"/>
                </a:solidFill>
                <a:latin typeface="Times New Roman" panose="02020603050405020304" pitchFamily="18" charset="0"/>
                <a:cs typeface="Times New Roman" panose="02020603050405020304" pitchFamily="18" charset="0"/>
              </a:rPr>
              <a:t> (FH) und des </a:t>
            </a:r>
            <a:r>
              <a:rPr lang="de-DE" b="1" noProof="0" dirty="0" err="1">
                <a:solidFill>
                  <a:srgbClr val="FFFFFF"/>
                </a:solidFill>
                <a:latin typeface="Times New Roman" panose="02020603050405020304" pitchFamily="18" charset="0"/>
                <a:cs typeface="Times New Roman" panose="02020603050405020304" pitchFamily="18" charset="0"/>
              </a:rPr>
              <a:t>Battesse</a:t>
            </a:r>
            <a:r>
              <a:rPr lang="de-DE" b="1" noProof="0" dirty="0">
                <a:solidFill>
                  <a:srgbClr val="FFFFFF"/>
                </a:solidFill>
                <a:latin typeface="Times New Roman" panose="02020603050405020304" pitchFamily="18" charset="0"/>
                <a:cs typeface="Times New Roman" panose="02020603050405020304" pitchFamily="18" charset="0"/>
              </a:rPr>
              <a:t>-Harter-Fuller (BHF) Models </a:t>
            </a:r>
          </a:p>
          <a:p>
            <a:pPr algn="ctr"/>
            <a:r>
              <a:rPr lang="de-DE" sz="1400" noProof="0" dirty="0">
                <a:solidFill>
                  <a:srgbClr val="FFFFFF"/>
                </a:solidFill>
                <a:latin typeface="Times New Roman" panose="02020603050405020304" pitchFamily="18" charset="0"/>
                <a:cs typeface="Times New Roman" panose="02020603050405020304" pitchFamily="18" charset="0"/>
              </a:rPr>
              <a:t>Niklas, Lorenz</a:t>
            </a:r>
          </a:p>
          <a:p>
            <a:pPr algn="ctr"/>
            <a:r>
              <a:rPr lang="de-DE" sz="1400" noProof="0" dirty="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pic>
        <p:nvPicPr>
          <p:cNvPr id="12" name="Logo">
            <a:extLst>
              <a:ext uri="{FF2B5EF4-FFF2-40B4-BE49-F238E27FC236}">
                <a16:creationId xmlns:a16="http://schemas.microsoft.com/office/drawing/2014/main" id="{4D7E9FEF-9634-E4A3-B487-E302B4C1DCE8}"/>
              </a:ext>
            </a:extLst>
          </p:cNvPr>
          <p:cNvPicPr>
            <a:picLocks noGrp="1" noRot="1" noChangeAspect="1" noMove="1" noResize="1" noEditPoints="1" noAdjustHandles="1" noChangeArrowheads="1" noChangeShapeType="1" noCrop="1"/>
          </p:cNvPicPr>
          <p:nvPr/>
        </p:nvPicPr>
        <p:blipFill>
          <a:blip r:embed="rId5"/>
          <a:stretch>
            <a:fillRect/>
          </a:stretch>
        </p:blipFill>
        <p:spPr>
          <a:xfrm>
            <a:off x="11389411" y="45476"/>
            <a:ext cx="754743" cy="754743"/>
          </a:xfrm>
          <a:prstGeom prst="rect">
            <a:avLst/>
          </a:prstGeom>
        </p:spPr>
      </p:pic>
      <p:grpSp>
        <p:nvGrpSpPr>
          <p:cNvPr id="5" name="References BOX">
            <a:extLst>
              <a:ext uri="{FF2B5EF4-FFF2-40B4-BE49-F238E27FC236}">
                <a16:creationId xmlns:a16="http://schemas.microsoft.com/office/drawing/2014/main" id="{EC70D6E2-2E6B-A699-E77D-973F5E59E63C}"/>
              </a:ext>
            </a:extLst>
          </p:cNvPr>
          <p:cNvGrpSpPr>
            <a:grpSpLocks noGrp="1" noUngrp="1" noRot="1" noMove="1" noResize="1"/>
          </p:cNvGrpSpPr>
          <p:nvPr/>
        </p:nvGrpSpPr>
        <p:grpSpPr>
          <a:xfrm>
            <a:off x="9156107" y="5656218"/>
            <a:ext cx="2811982" cy="1054070"/>
            <a:chOff x="8202635" y="5656218"/>
            <a:chExt cx="3765454" cy="1054070"/>
          </a:xfrm>
        </p:grpSpPr>
        <p:sp>
          <p:nvSpPr>
            <p:cNvPr id="16" name="Rechteck 15">
              <a:extLst>
                <a:ext uri="{FF2B5EF4-FFF2-40B4-BE49-F238E27FC236}">
                  <a16:creationId xmlns:a16="http://schemas.microsoft.com/office/drawing/2014/main" id="{E757FC62-FA38-B700-6637-8A1E4B7455DC}"/>
                </a:ext>
              </a:extLst>
            </p:cNvPr>
            <p:cNvSpPr>
              <a:spLocks noGrp="1" noRot="1" noMove="1" noResize="1" noEditPoints="1" noAdjustHandles="1" noChangeArrowheads="1" noChangeShapeType="1"/>
            </p:cNvSpPr>
            <p:nvPr/>
          </p:nvSpPr>
          <p:spPr>
            <a:xfrm>
              <a:off x="8202636" y="5660571"/>
              <a:ext cx="3765453" cy="1049717"/>
            </a:xfrm>
            <a:prstGeom prst="rect">
              <a:avLst/>
            </a:prstGeom>
            <a:solidFill>
              <a:schemeClr val="bg1">
                <a:alpha val="90191"/>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 name="Rechteck 1">
              <a:extLst>
                <a:ext uri="{FF2B5EF4-FFF2-40B4-BE49-F238E27FC236}">
                  <a16:creationId xmlns:a16="http://schemas.microsoft.com/office/drawing/2014/main" id="{1A7E8B3A-DCB5-6D22-A0CF-7BE48BFB640E}"/>
                </a:ext>
              </a:extLst>
            </p:cNvPr>
            <p:cNvSpPr>
              <a:spLocks noGrp="1" noRot="1" noMove="1" noResize="1" noEditPoints="1" noAdjustHandles="1" noChangeArrowheads="1" noChangeShapeType="1"/>
            </p:cNvSpPr>
            <p:nvPr/>
          </p:nvSpPr>
          <p:spPr>
            <a:xfrm>
              <a:off x="8202636" y="5656218"/>
              <a:ext cx="3765453" cy="354437"/>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noProof="0" dirty="0">
                  <a:solidFill>
                    <a:schemeClr val="tx1"/>
                  </a:solidFill>
                  <a:latin typeface="Times New Roman" panose="02020603050405020304" pitchFamily="18" charset="0"/>
                  <a:cs typeface="Times New Roman" panose="02020603050405020304" pitchFamily="18" charset="0"/>
                </a:rPr>
                <a:t>References</a:t>
              </a:r>
            </a:p>
          </p:txBody>
        </p:sp>
        <p:sp>
          <p:nvSpPr>
            <p:cNvPr id="3" name="Rechteck 2">
              <a:extLst>
                <a:ext uri="{FF2B5EF4-FFF2-40B4-BE49-F238E27FC236}">
                  <a16:creationId xmlns:a16="http://schemas.microsoft.com/office/drawing/2014/main" id="{71CC6CC4-BE2E-8C17-2357-E09740E2EB35}"/>
                </a:ext>
              </a:extLst>
            </p:cNvPr>
            <p:cNvSpPr>
              <a:spLocks noGrp="1" noRot="1" noMove="1" noResize="1" noEditPoints="1" noAdjustHandles="1" noChangeArrowheads="1" noChangeShapeType="1"/>
            </p:cNvSpPr>
            <p:nvPr/>
          </p:nvSpPr>
          <p:spPr>
            <a:xfrm>
              <a:off x="8202635" y="6010655"/>
              <a:ext cx="3765453" cy="69963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de-DE" sz="500" noProof="0" dirty="0" err="1">
                  <a:solidFill>
                    <a:schemeClr val="tx1"/>
                  </a:solidFill>
                </a:rPr>
                <a:t>Battese</a:t>
              </a:r>
              <a:r>
                <a:rPr lang="de-DE" sz="500" noProof="0" dirty="0">
                  <a:solidFill>
                    <a:schemeClr val="tx1"/>
                  </a:solidFill>
                </a:rPr>
                <a:t>, G. E., Harter, R. M., &amp; Fuller, W. A. (1988</a:t>
              </a:r>
              <a:endParaRPr lang="de-DE" sz="500" b="0" noProof="0" dirty="0">
                <a:solidFill>
                  <a:schemeClr val="tx1"/>
                </a:solidFill>
                <a:effectLst/>
              </a:endParaRPr>
            </a:p>
            <a:p>
              <a:r>
                <a:rPr lang="de-DE" sz="500" noProof="0" dirty="0">
                  <a:solidFill>
                    <a:schemeClr val="tx1"/>
                  </a:solidFill>
                </a:rPr>
                <a:t>Fay III, R. E., &amp; Herriot, R. A. (1979). </a:t>
              </a:r>
              <a:endParaRPr lang="de-DE" sz="500" b="0" noProof="0" dirty="0">
                <a:solidFill>
                  <a:schemeClr val="tx1"/>
                </a:solidFill>
                <a:effectLst/>
              </a:endParaRPr>
            </a:p>
            <a:p>
              <a:r>
                <a:rPr lang="de-DE" sz="500" noProof="0" dirty="0" err="1">
                  <a:solidFill>
                    <a:schemeClr val="tx1"/>
                  </a:solidFill>
                </a:rPr>
                <a:t>Harmening</a:t>
              </a:r>
              <a:r>
                <a:rPr lang="de-DE" sz="500" noProof="0" dirty="0">
                  <a:solidFill>
                    <a:schemeClr val="tx1"/>
                  </a:solidFill>
                </a:rPr>
                <a:t>, S., Kreutzmann, A.-K., Schmidt, S., </a:t>
              </a:r>
              <a:r>
                <a:rPr lang="de-DE" sz="500" noProof="0" dirty="0" err="1">
                  <a:solidFill>
                    <a:schemeClr val="tx1"/>
                  </a:solidFill>
                </a:rPr>
                <a:t>Salvati</a:t>
              </a:r>
              <a:r>
                <a:rPr lang="de-DE" sz="500" noProof="0" dirty="0">
                  <a:solidFill>
                    <a:schemeClr val="tx1"/>
                  </a:solidFill>
                </a:rPr>
                <a:t>, N., &amp; Schmid, T. (2023). </a:t>
              </a:r>
              <a:endParaRPr lang="de-DE" sz="500" b="0" noProof="0" dirty="0">
                <a:solidFill>
                  <a:schemeClr val="tx1"/>
                </a:solidFill>
                <a:effectLst/>
              </a:endParaRPr>
            </a:p>
            <a:p>
              <a:r>
                <a:rPr lang="de-DE" sz="500" noProof="0" dirty="0">
                  <a:solidFill>
                    <a:schemeClr val="tx1"/>
                  </a:solidFill>
                </a:rPr>
                <a:t>INE </a:t>
              </a:r>
              <a:r>
                <a:rPr lang="de-DE" sz="500" noProof="0" dirty="0" err="1">
                  <a:solidFill>
                    <a:schemeClr val="tx1"/>
                  </a:solidFill>
                </a:rPr>
                <a:t>Bolivia</a:t>
              </a:r>
              <a:r>
                <a:rPr lang="de-DE" sz="500" noProof="0" dirty="0">
                  <a:solidFill>
                    <a:schemeClr val="tx1"/>
                  </a:solidFill>
                </a:rPr>
                <a:t>. (2024). </a:t>
              </a:r>
              <a:endParaRPr lang="de-DE" sz="500" b="0" noProof="0" dirty="0">
                <a:solidFill>
                  <a:schemeClr val="tx1"/>
                </a:solidFill>
                <a:effectLst/>
              </a:endParaRPr>
            </a:p>
            <a:p>
              <a:r>
                <a:rPr lang="de-DE" sz="500" noProof="0" dirty="0" err="1">
                  <a:solidFill>
                    <a:schemeClr val="tx1"/>
                  </a:solidFill>
                </a:rPr>
                <a:t>Krennmair</a:t>
              </a:r>
              <a:r>
                <a:rPr lang="de-DE" sz="500" noProof="0" dirty="0">
                  <a:solidFill>
                    <a:schemeClr val="tx1"/>
                  </a:solidFill>
                </a:rPr>
                <a:t>, P., &amp; Schmid, T. (2022</a:t>
              </a:r>
              <a:endParaRPr lang="de-DE" sz="500" b="0" noProof="0" dirty="0">
                <a:solidFill>
                  <a:schemeClr val="tx1"/>
                </a:solidFill>
                <a:effectLst/>
              </a:endParaRPr>
            </a:p>
            <a:p>
              <a:r>
                <a:rPr lang="de-DE" sz="500" noProof="0" dirty="0">
                  <a:solidFill>
                    <a:schemeClr val="tx1"/>
                  </a:solidFill>
                </a:rPr>
                <a:t>Kreutzmann, A.-K., Pannier, S., Rojas-</a:t>
              </a:r>
              <a:r>
                <a:rPr lang="de-DE" sz="500" noProof="0" dirty="0" err="1">
                  <a:solidFill>
                    <a:schemeClr val="tx1"/>
                  </a:solidFill>
                </a:rPr>
                <a:t>Perilla</a:t>
              </a:r>
              <a:r>
                <a:rPr lang="de-DE" sz="500" noProof="0" dirty="0">
                  <a:solidFill>
                    <a:schemeClr val="tx1"/>
                  </a:solidFill>
                </a:rPr>
                <a:t>, N., Schmid, T., </a:t>
              </a:r>
              <a:r>
                <a:rPr lang="de-DE" sz="500" noProof="0" dirty="0" err="1">
                  <a:solidFill>
                    <a:schemeClr val="tx1"/>
                  </a:solidFill>
                </a:rPr>
                <a:t>Templ</a:t>
              </a:r>
              <a:r>
                <a:rPr lang="de-DE" sz="500" noProof="0" dirty="0">
                  <a:solidFill>
                    <a:schemeClr val="tx1"/>
                  </a:solidFill>
                </a:rPr>
                <a:t>, M., &amp; </a:t>
              </a:r>
              <a:r>
                <a:rPr lang="de-DE" sz="500" noProof="0" dirty="0" err="1">
                  <a:solidFill>
                    <a:schemeClr val="tx1"/>
                  </a:solidFill>
                </a:rPr>
                <a:t>Tzavidis</a:t>
              </a:r>
              <a:r>
                <a:rPr lang="de-DE" sz="500" noProof="0" dirty="0">
                  <a:solidFill>
                    <a:schemeClr val="tx1"/>
                  </a:solidFill>
                </a:rPr>
                <a:t>, N. (2019). </a:t>
              </a:r>
              <a:endParaRPr lang="de-DE" sz="500" b="0" noProof="0" dirty="0">
                <a:solidFill>
                  <a:schemeClr val="tx1"/>
                </a:solidFill>
                <a:effectLst/>
              </a:endParaRPr>
            </a:p>
            <a:p>
              <a:r>
                <a:rPr lang="de-DE" sz="500" noProof="0" dirty="0">
                  <a:solidFill>
                    <a:schemeClr val="tx1"/>
                  </a:solidFill>
                </a:rPr>
                <a:t>UN Office </a:t>
              </a:r>
              <a:r>
                <a:rPr lang="de-DE" sz="500" noProof="0" dirty="0" err="1">
                  <a:solidFill>
                    <a:schemeClr val="tx1"/>
                  </a:solidFill>
                </a:rPr>
                <a:t>for</a:t>
              </a:r>
              <a:r>
                <a:rPr lang="de-DE" sz="500" noProof="0" dirty="0">
                  <a:solidFill>
                    <a:schemeClr val="tx1"/>
                  </a:solidFill>
                </a:rPr>
                <a:t> </a:t>
              </a:r>
              <a:r>
                <a:rPr lang="de-DE" sz="500" noProof="0" dirty="0" err="1">
                  <a:solidFill>
                    <a:schemeClr val="tx1"/>
                  </a:solidFill>
                </a:rPr>
                <a:t>the</a:t>
              </a:r>
              <a:r>
                <a:rPr lang="de-DE" sz="500" noProof="0" dirty="0">
                  <a:solidFill>
                    <a:schemeClr val="tx1"/>
                  </a:solidFill>
                </a:rPr>
                <a:t> </a:t>
              </a:r>
              <a:r>
                <a:rPr lang="de-DE" sz="500" noProof="0" dirty="0" err="1">
                  <a:solidFill>
                    <a:schemeClr val="tx1"/>
                  </a:solidFill>
                </a:rPr>
                <a:t>Coordination</a:t>
              </a:r>
              <a:r>
                <a:rPr lang="de-DE" sz="500" noProof="0" dirty="0">
                  <a:solidFill>
                    <a:schemeClr val="tx1"/>
                  </a:solidFill>
                </a:rPr>
                <a:t> </a:t>
              </a:r>
              <a:r>
                <a:rPr lang="de-DE" sz="500" noProof="0" dirty="0" err="1">
                  <a:solidFill>
                    <a:schemeClr val="tx1"/>
                  </a:solidFill>
                </a:rPr>
                <a:t>of</a:t>
              </a:r>
              <a:r>
                <a:rPr lang="de-DE" sz="500" noProof="0" dirty="0">
                  <a:solidFill>
                    <a:schemeClr val="tx1"/>
                  </a:solidFill>
                </a:rPr>
                <a:t> </a:t>
              </a:r>
              <a:r>
                <a:rPr lang="de-DE" sz="500" noProof="0" dirty="0" err="1">
                  <a:solidFill>
                    <a:schemeClr val="tx1"/>
                  </a:solidFill>
                </a:rPr>
                <a:t>Humanitarian</a:t>
              </a:r>
              <a:r>
                <a:rPr lang="de-DE" sz="500" noProof="0" dirty="0">
                  <a:solidFill>
                    <a:schemeClr val="tx1"/>
                  </a:solidFill>
                </a:rPr>
                <a:t> Affairs (OCHA). (2025). </a:t>
              </a:r>
            </a:p>
            <a:p>
              <a:r>
                <a:rPr lang="de-DE" sz="500" noProof="0" dirty="0">
                  <a:solidFill>
                    <a:schemeClr val="tx1"/>
                  </a:solidFill>
                </a:rPr>
                <a:t>Würz, N. (2025). </a:t>
              </a:r>
            </a:p>
          </p:txBody>
        </p:sp>
      </p:grpSp>
      <p:grpSp>
        <p:nvGrpSpPr>
          <p:cNvPr id="72" name="Motivation BOX">
            <a:extLst>
              <a:ext uri="{FF2B5EF4-FFF2-40B4-BE49-F238E27FC236}">
                <a16:creationId xmlns:a16="http://schemas.microsoft.com/office/drawing/2014/main" id="{1E7987B9-E050-7F83-B76A-FA443D74EFF3}"/>
              </a:ext>
            </a:extLst>
          </p:cNvPr>
          <p:cNvGrpSpPr>
            <a:grpSpLocks noGrp="1" noUngrp="1" noRot="1" noMove="1" noResize="1"/>
          </p:cNvGrpSpPr>
          <p:nvPr/>
        </p:nvGrpSpPr>
        <p:grpSpPr>
          <a:xfrm>
            <a:off x="223908" y="957941"/>
            <a:ext cx="3797568" cy="1012369"/>
            <a:chOff x="223909" y="957941"/>
            <a:chExt cx="3765454" cy="1012369"/>
          </a:xfrm>
        </p:grpSpPr>
        <p:sp>
          <p:nvSpPr>
            <p:cNvPr id="21" name="Rechteck 20">
              <a:extLst>
                <a:ext uri="{FF2B5EF4-FFF2-40B4-BE49-F238E27FC236}">
                  <a16:creationId xmlns:a16="http://schemas.microsoft.com/office/drawing/2014/main" id="{CDB54BC0-415E-EF3D-A0A1-443A27BB4830}"/>
                </a:ext>
              </a:extLst>
            </p:cNvPr>
            <p:cNvSpPr>
              <a:spLocks noGrp="1" noRot="1" noMove="1" noResize="1" noEditPoints="1" noAdjustHandles="1" noChangeArrowheads="1" noChangeShapeType="1"/>
            </p:cNvSpPr>
            <p:nvPr/>
          </p:nvSpPr>
          <p:spPr>
            <a:xfrm>
              <a:off x="223910" y="957941"/>
              <a:ext cx="3765453" cy="101236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6" name="Rechteck 5">
              <a:extLst>
                <a:ext uri="{FF2B5EF4-FFF2-40B4-BE49-F238E27FC236}">
                  <a16:creationId xmlns:a16="http://schemas.microsoft.com/office/drawing/2014/main" id="{67ED065D-8CFB-33D2-4F7F-C869014DE1FF}"/>
                </a:ext>
              </a:extLst>
            </p:cNvPr>
            <p:cNvSpPr>
              <a:spLocks noGrp="1" noRot="1" noMove="1" noResize="1" noEditPoints="1" noAdjustHandles="1" noChangeArrowheads="1" noChangeShapeType="1"/>
            </p:cNvSpPr>
            <p:nvPr/>
          </p:nvSpPr>
          <p:spPr>
            <a:xfrm>
              <a:off x="223909" y="957941"/>
              <a:ext cx="3765453" cy="354437"/>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noProof="0" dirty="0">
                  <a:solidFill>
                    <a:schemeClr val="tx1"/>
                  </a:solidFill>
                  <a:latin typeface="Times New Roman" panose="02020603050405020304" pitchFamily="18" charset="0"/>
                  <a:cs typeface="Times New Roman" panose="02020603050405020304" pitchFamily="18" charset="0"/>
                </a:rPr>
                <a:t>1) Motivation</a:t>
              </a:r>
            </a:p>
          </p:txBody>
        </p:sp>
      </p:grpSp>
      <p:grpSp>
        <p:nvGrpSpPr>
          <p:cNvPr id="71" name="Methoden BOX">
            <a:extLst>
              <a:ext uri="{FF2B5EF4-FFF2-40B4-BE49-F238E27FC236}">
                <a16:creationId xmlns:a16="http://schemas.microsoft.com/office/drawing/2014/main" id="{EEAB05B0-D283-D01F-EF33-959EAF0E6B15}"/>
              </a:ext>
            </a:extLst>
          </p:cNvPr>
          <p:cNvGrpSpPr>
            <a:grpSpLocks noGrp="1" noUngrp="1" noRot="1" noMove="1" noResize="1"/>
          </p:cNvGrpSpPr>
          <p:nvPr/>
        </p:nvGrpSpPr>
        <p:grpSpPr>
          <a:xfrm>
            <a:off x="223439" y="2087329"/>
            <a:ext cx="3798038" cy="4622959"/>
            <a:chOff x="223439" y="2087329"/>
            <a:chExt cx="3765453" cy="4622959"/>
          </a:xfrm>
        </p:grpSpPr>
        <p:sp>
          <p:nvSpPr>
            <p:cNvPr id="14" name="Rechteck 13">
              <a:extLst>
                <a:ext uri="{FF2B5EF4-FFF2-40B4-BE49-F238E27FC236}">
                  <a16:creationId xmlns:a16="http://schemas.microsoft.com/office/drawing/2014/main" id="{FC0C3DE0-C144-000D-0C54-15BB35331A88}"/>
                </a:ext>
              </a:extLst>
            </p:cNvPr>
            <p:cNvSpPr>
              <a:spLocks noGrp="1" noRot="1" noMove="1" noResize="1" noEditPoints="1" noAdjustHandles="1" noChangeArrowheads="1" noChangeShapeType="1"/>
            </p:cNvSpPr>
            <p:nvPr/>
          </p:nvSpPr>
          <p:spPr>
            <a:xfrm>
              <a:off x="223439" y="2346157"/>
              <a:ext cx="3765453" cy="436413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7" name="Rechteck 6">
              <a:extLst>
                <a:ext uri="{FF2B5EF4-FFF2-40B4-BE49-F238E27FC236}">
                  <a16:creationId xmlns:a16="http://schemas.microsoft.com/office/drawing/2014/main" id="{6327D85F-46C4-C27C-058D-0AE21B0144C3}"/>
                </a:ext>
              </a:extLst>
            </p:cNvPr>
            <p:cNvSpPr>
              <a:spLocks noGrp="1" noRot="1" noMove="1" noResize="1" noEditPoints="1" noAdjustHandles="1" noChangeArrowheads="1" noChangeShapeType="1"/>
            </p:cNvSpPr>
            <p:nvPr/>
          </p:nvSpPr>
          <p:spPr>
            <a:xfrm>
              <a:off x="223439" y="2087329"/>
              <a:ext cx="3765453" cy="342673"/>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noProof="0" dirty="0">
                  <a:solidFill>
                    <a:schemeClr val="tx1"/>
                  </a:solidFill>
                  <a:latin typeface="Times New Roman" panose="02020603050405020304" pitchFamily="18" charset="0"/>
                  <a:cs typeface="Times New Roman" panose="02020603050405020304" pitchFamily="18" charset="0"/>
                </a:rPr>
                <a:t>2) Methoden</a:t>
              </a:r>
            </a:p>
          </p:txBody>
        </p:sp>
      </p:grpSp>
      <p:grpSp>
        <p:nvGrpSpPr>
          <p:cNvPr id="79" name="Ergebnisse BOX">
            <a:extLst>
              <a:ext uri="{FF2B5EF4-FFF2-40B4-BE49-F238E27FC236}">
                <a16:creationId xmlns:a16="http://schemas.microsoft.com/office/drawing/2014/main" id="{C87A1730-28B9-2D5B-8586-9A41B976C8D3}"/>
              </a:ext>
            </a:extLst>
          </p:cNvPr>
          <p:cNvGrpSpPr>
            <a:grpSpLocks noGrp="1" noUngrp="1" noRot="1" noMove="1" noResize="1"/>
          </p:cNvGrpSpPr>
          <p:nvPr/>
        </p:nvGrpSpPr>
        <p:grpSpPr>
          <a:xfrm>
            <a:off x="4213273" y="950861"/>
            <a:ext cx="4718456" cy="5759427"/>
            <a:chOff x="4213273" y="950861"/>
            <a:chExt cx="4718456" cy="5759427"/>
          </a:xfrm>
        </p:grpSpPr>
        <p:sp>
          <p:nvSpPr>
            <p:cNvPr id="22" name="Rechteck 21">
              <a:extLst>
                <a:ext uri="{FF2B5EF4-FFF2-40B4-BE49-F238E27FC236}">
                  <a16:creationId xmlns:a16="http://schemas.microsoft.com/office/drawing/2014/main" id="{633F666D-0F3F-1B21-506B-8E78B28677F1}"/>
                </a:ext>
              </a:extLst>
            </p:cNvPr>
            <p:cNvSpPr>
              <a:spLocks noGrp="1" noRot="1" noMove="1" noResize="1" noEditPoints="1" noAdjustHandles="1" noChangeArrowheads="1" noChangeShapeType="1"/>
            </p:cNvSpPr>
            <p:nvPr/>
          </p:nvSpPr>
          <p:spPr>
            <a:xfrm>
              <a:off x="4213273" y="952963"/>
              <a:ext cx="4718456" cy="5757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1" name="Rechteck 10">
              <a:extLst>
                <a:ext uri="{FF2B5EF4-FFF2-40B4-BE49-F238E27FC236}">
                  <a16:creationId xmlns:a16="http://schemas.microsoft.com/office/drawing/2014/main" id="{D56B6B7E-1688-E7F6-BF79-5DB3DF311722}"/>
                </a:ext>
              </a:extLst>
            </p:cNvPr>
            <p:cNvSpPr>
              <a:spLocks noGrp="1" noRot="1" noMove="1" noResize="1" noEditPoints="1" noAdjustHandles="1" noChangeArrowheads="1" noChangeShapeType="1"/>
            </p:cNvSpPr>
            <p:nvPr/>
          </p:nvSpPr>
          <p:spPr>
            <a:xfrm>
              <a:off x="4213273" y="950861"/>
              <a:ext cx="4718456" cy="352335"/>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latin typeface="Times New Roman" panose="02020603050405020304" pitchFamily="18" charset="0"/>
                  <a:cs typeface="Times New Roman" panose="02020603050405020304" pitchFamily="18" charset="0"/>
                </a:rPr>
                <a:t>3</a:t>
              </a:r>
              <a:r>
                <a:rPr lang="de-DE" noProof="0" dirty="0">
                  <a:solidFill>
                    <a:schemeClr val="tx1"/>
                  </a:solidFill>
                  <a:latin typeface="Times New Roman" panose="02020603050405020304" pitchFamily="18" charset="0"/>
                  <a:cs typeface="Times New Roman" panose="02020603050405020304" pitchFamily="18" charset="0"/>
                </a:rPr>
                <a:t>) Ergebnisse</a:t>
              </a:r>
            </a:p>
          </p:txBody>
        </p:sp>
      </p:grpSp>
      <p:grpSp>
        <p:nvGrpSpPr>
          <p:cNvPr id="78" name="Methoden GRAOPHS">
            <a:extLst>
              <a:ext uri="{FF2B5EF4-FFF2-40B4-BE49-F238E27FC236}">
                <a16:creationId xmlns:a16="http://schemas.microsoft.com/office/drawing/2014/main" id="{D96B0374-3804-D84A-B2B4-8594254073B8}"/>
              </a:ext>
            </a:extLst>
          </p:cNvPr>
          <p:cNvGrpSpPr>
            <a:grpSpLocks noGrp="1" noUngrp="1" noRot="1" noMove="1" noResize="1"/>
          </p:cNvGrpSpPr>
          <p:nvPr/>
        </p:nvGrpSpPr>
        <p:grpSpPr>
          <a:xfrm>
            <a:off x="283048" y="2440360"/>
            <a:ext cx="3682153" cy="4185301"/>
            <a:chOff x="283048" y="2440360"/>
            <a:chExt cx="3682153" cy="4185301"/>
          </a:xfrm>
        </p:grpSpPr>
        <p:pic>
          <p:nvPicPr>
            <p:cNvPr id="38" name="Grafik 37">
              <a:extLst>
                <a:ext uri="{FF2B5EF4-FFF2-40B4-BE49-F238E27FC236}">
                  <a16:creationId xmlns:a16="http://schemas.microsoft.com/office/drawing/2014/main" id="{AA8B1368-72B3-A9F8-DF53-FD10046543BC}"/>
                </a:ext>
              </a:extLst>
            </p:cNvPr>
            <p:cNvPicPr>
              <a:picLocks noGrp="1" noRot="1" noChangeAspect="1" noMove="1" noResize="1" noEditPoints="1" noAdjustHandles="1" noChangeArrowheads="1" noChangeShapeType="1" noCrop="1"/>
            </p:cNvPicPr>
            <p:nvPr/>
          </p:nvPicPr>
          <p:blipFill>
            <a:blip r:embed="rId6">
              <a:extLst>
                <a:ext uri="{96DAC541-7B7A-43D3-8B79-37D633B846F1}">
                  <asvg:svgBlip xmlns:asvg="http://schemas.microsoft.com/office/drawing/2016/SVG/main" r:embed="rId7"/>
                </a:ext>
              </a:extLst>
            </a:blip>
            <a:stretch>
              <a:fillRect/>
            </a:stretch>
          </p:blipFill>
          <p:spPr>
            <a:xfrm>
              <a:off x="2889894" y="3778014"/>
              <a:ext cx="1075307" cy="2847647"/>
            </a:xfrm>
            <a:prstGeom prst="rect">
              <a:avLst/>
            </a:prstGeom>
          </p:spPr>
        </p:pic>
        <p:pic>
          <p:nvPicPr>
            <p:cNvPr id="39" name="Grafik 38">
              <a:extLst>
                <a:ext uri="{FF2B5EF4-FFF2-40B4-BE49-F238E27FC236}">
                  <a16:creationId xmlns:a16="http://schemas.microsoft.com/office/drawing/2014/main" id="{EAAE16C9-8AE7-EF32-FB17-B96ACDAF67AD}"/>
                </a:ext>
              </a:extLst>
            </p:cNvPr>
            <p:cNvPicPr>
              <a:picLocks noGrp="1" noRot="1" noChangeAspect="1" noMove="1" noResize="1" noEditPoints="1" noAdjustHandles="1" noChangeArrowheads="1" noChangeShapeType="1" noCrop="1"/>
            </p:cNvPicPr>
            <p:nvPr/>
          </p:nvPicPr>
          <p:blipFill>
            <a:blip r:embed="rId8">
              <a:extLst>
                <a:ext uri="{96DAC541-7B7A-43D3-8B79-37D633B846F1}">
                  <asvg:svgBlip xmlns:asvg="http://schemas.microsoft.com/office/drawing/2016/SVG/main" r:embed="rId9"/>
                </a:ext>
              </a:extLst>
            </a:blip>
            <a:stretch>
              <a:fillRect/>
            </a:stretch>
          </p:blipFill>
          <p:spPr>
            <a:xfrm>
              <a:off x="283048" y="2440360"/>
              <a:ext cx="916907" cy="2875498"/>
            </a:xfrm>
            <a:prstGeom prst="rect">
              <a:avLst/>
            </a:prstGeom>
          </p:spPr>
        </p:pic>
      </p:grpSp>
      <p:grpSp>
        <p:nvGrpSpPr>
          <p:cNvPr id="77" name="Ergebnisse GRAPHS">
            <a:extLst>
              <a:ext uri="{FF2B5EF4-FFF2-40B4-BE49-F238E27FC236}">
                <a16:creationId xmlns:a16="http://schemas.microsoft.com/office/drawing/2014/main" id="{F7EF759F-C1FE-0DF6-83CC-639F4F818C9C}"/>
              </a:ext>
            </a:extLst>
          </p:cNvPr>
          <p:cNvGrpSpPr>
            <a:grpSpLocks noGrp="1" noUngrp="1" noRot="1" noMove="1" noResize="1"/>
          </p:cNvGrpSpPr>
          <p:nvPr/>
        </p:nvGrpSpPr>
        <p:grpSpPr>
          <a:xfrm>
            <a:off x="4200194" y="1283190"/>
            <a:ext cx="4689834" cy="5288025"/>
            <a:chOff x="4200194" y="1283190"/>
            <a:chExt cx="4689834" cy="5288025"/>
          </a:xfrm>
        </p:grpSpPr>
        <p:pic>
          <p:nvPicPr>
            <p:cNvPr id="27" name="Grafik 26">
              <a:extLst>
                <a:ext uri="{FF2B5EF4-FFF2-40B4-BE49-F238E27FC236}">
                  <a16:creationId xmlns:a16="http://schemas.microsoft.com/office/drawing/2014/main" id="{E63095F0-E50A-F96F-5CEB-F552272FBDD8}"/>
                </a:ext>
              </a:extLst>
            </p:cNvPr>
            <p:cNvPicPr>
              <a:picLocks noGrp="1" noRot="1" noChangeAspect="1" noMove="1" noResize="1" noEditPoints="1" noAdjustHandles="1" noChangeArrowheads="1" noChangeShapeType="1" noCrop="1"/>
            </p:cNvPicPr>
            <p:nvPr/>
          </p:nvPicPr>
          <p:blipFill>
            <a:blip r:embed="rId10">
              <a:extLst>
                <a:ext uri="{96DAC541-7B7A-43D3-8B79-37D633B846F1}">
                  <asvg:svgBlip xmlns:asvg="http://schemas.microsoft.com/office/drawing/2016/SVG/main" r:embed="rId11"/>
                </a:ext>
              </a:extLst>
            </a:blip>
            <a:srcRect r="69944" b="75008"/>
            <a:stretch>
              <a:fillRect/>
            </a:stretch>
          </p:blipFill>
          <p:spPr>
            <a:xfrm>
              <a:off x="4424526" y="1283190"/>
              <a:ext cx="2102958" cy="1311456"/>
            </a:xfrm>
            <a:prstGeom prst="rect">
              <a:avLst/>
            </a:prstGeom>
          </p:spPr>
        </p:pic>
        <p:pic>
          <p:nvPicPr>
            <p:cNvPr id="29" name="Grafik 28">
              <a:extLst>
                <a:ext uri="{FF2B5EF4-FFF2-40B4-BE49-F238E27FC236}">
                  <a16:creationId xmlns:a16="http://schemas.microsoft.com/office/drawing/2014/main" id="{6B65D97D-E8EB-03C2-8664-0259E3B0F3D2}"/>
                </a:ext>
              </a:extLst>
            </p:cNvPr>
            <p:cNvPicPr>
              <a:picLocks noGrp="1" noRot="1" noChangeAspect="1" noMove="1" noResize="1" noEditPoints="1" noAdjustHandles="1" noChangeArrowheads="1" noChangeShapeType="1" noCrop="1"/>
            </p:cNvPicPr>
            <p:nvPr/>
          </p:nvPicPr>
          <p:blipFill>
            <a:blip r:embed="rId12">
              <a:extLst>
                <a:ext uri="{96DAC541-7B7A-43D3-8B79-37D633B846F1}">
                  <asvg:svgBlip xmlns:asvg="http://schemas.microsoft.com/office/drawing/2016/SVG/main" r:embed="rId13"/>
                </a:ext>
              </a:extLst>
            </a:blip>
            <a:srcRect r="5973" b="21816"/>
            <a:stretch>
              <a:fillRect/>
            </a:stretch>
          </p:blipFill>
          <p:spPr>
            <a:xfrm>
              <a:off x="6638089" y="2645666"/>
              <a:ext cx="2182525" cy="1361076"/>
            </a:xfrm>
            <a:prstGeom prst="rect">
              <a:avLst/>
            </a:prstGeom>
          </p:spPr>
        </p:pic>
        <p:pic>
          <p:nvPicPr>
            <p:cNvPr id="32" name="Grafik 31">
              <a:extLst>
                <a:ext uri="{FF2B5EF4-FFF2-40B4-BE49-F238E27FC236}">
                  <a16:creationId xmlns:a16="http://schemas.microsoft.com/office/drawing/2014/main" id="{F8B3EAE1-F4BB-409D-6AB8-C49030B0ED86}"/>
                </a:ext>
              </a:extLst>
            </p:cNvPr>
            <p:cNvPicPr>
              <a:picLocks noGrp="1" noRot="1" noChangeAspect="1" noMove="1" noResize="1" noEditPoints="1" noAdjustHandles="1" noChangeArrowheads="1" noChangeShapeType="1" noCrop="1"/>
            </p:cNvPicPr>
            <p:nvPr/>
          </p:nvPicPr>
          <p:blipFill>
            <a:blip r:embed="rId14">
              <a:extLst>
                <a:ext uri="{96DAC541-7B7A-43D3-8B79-37D633B846F1}">
                  <asvg:svgBlip xmlns:asvg="http://schemas.microsoft.com/office/drawing/2016/SVG/main" r:embed="rId15"/>
                </a:ext>
              </a:extLst>
            </a:blip>
            <a:srcRect r="35091" b="50000"/>
            <a:stretch>
              <a:fillRect/>
            </a:stretch>
          </p:blipFill>
          <p:spPr>
            <a:xfrm>
              <a:off x="4200194" y="3995647"/>
              <a:ext cx="2355900" cy="1361077"/>
            </a:xfrm>
            <a:prstGeom prst="rect">
              <a:avLst/>
            </a:prstGeom>
          </p:spPr>
        </p:pic>
        <p:pic>
          <p:nvPicPr>
            <p:cNvPr id="41" name="Grafik 40" descr="Ein Bild, das Screenshot enthält.&#10;&#10;KI-generierte Inhalte können fehlerhaft sein.">
              <a:extLst>
                <a:ext uri="{FF2B5EF4-FFF2-40B4-BE49-F238E27FC236}">
                  <a16:creationId xmlns:a16="http://schemas.microsoft.com/office/drawing/2014/main" id="{4B044898-7F74-7069-97D5-E87B4A95E011}"/>
                </a:ext>
              </a:extLst>
            </p:cNvPr>
            <p:cNvPicPr>
              <a:picLocks noGrp="1" noRot="1" noChangeAspect="1" noMove="1" noResize="1" noEditPoints="1" noAdjustHandles="1" noChangeArrowheads="1" noChangeShapeType="1" noCrop="1"/>
            </p:cNvPicPr>
            <p:nvPr/>
          </p:nvPicPr>
          <p:blipFill>
            <a:blip r:embed="rId16"/>
            <a:srcRect t="2853" r="418" b="781"/>
            <a:stretch>
              <a:fillRect/>
            </a:stretch>
          </p:blipFill>
          <p:spPr>
            <a:xfrm>
              <a:off x="6617532" y="5451912"/>
              <a:ext cx="2272496" cy="1119303"/>
            </a:xfrm>
            <a:prstGeom prst="rect">
              <a:avLst/>
            </a:prstGeom>
          </p:spPr>
        </p:pic>
      </p:grpSp>
      <p:grpSp>
        <p:nvGrpSpPr>
          <p:cNvPr id="75" name="Diskussion BOX">
            <a:extLst>
              <a:ext uri="{FF2B5EF4-FFF2-40B4-BE49-F238E27FC236}">
                <a16:creationId xmlns:a16="http://schemas.microsoft.com/office/drawing/2014/main" id="{172B5196-3779-CC8D-6512-7544585F813E}"/>
              </a:ext>
            </a:extLst>
          </p:cNvPr>
          <p:cNvGrpSpPr>
            <a:grpSpLocks noGrp="1" noUngrp="1" noRot="1" noMove="1" noResize="1"/>
          </p:cNvGrpSpPr>
          <p:nvPr/>
        </p:nvGrpSpPr>
        <p:grpSpPr>
          <a:xfrm>
            <a:off x="9155639" y="957941"/>
            <a:ext cx="2812450" cy="1798655"/>
            <a:chOff x="9155639" y="957941"/>
            <a:chExt cx="2812450" cy="1798655"/>
          </a:xfrm>
        </p:grpSpPr>
        <p:sp>
          <p:nvSpPr>
            <p:cNvPr id="23" name="Rechteck 22">
              <a:extLst>
                <a:ext uri="{FF2B5EF4-FFF2-40B4-BE49-F238E27FC236}">
                  <a16:creationId xmlns:a16="http://schemas.microsoft.com/office/drawing/2014/main" id="{94BE61E9-C519-BA78-5792-CD126D84B77A}"/>
                </a:ext>
              </a:extLst>
            </p:cNvPr>
            <p:cNvSpPr>
              <a:spLocks noGrp="1" noRot="1" noMove="1" noResize="1" noEditPoints="1" noAdjustHandles="1" noChangeArrowheads="1" noChangeShapeType="1"/>
            </p:cNvSpPr>
            <p:nvPr/>
          </p:nvSpPr>
          <p:spPr>
            <a:xfrm>
              <a:off x="9156107" y="957941"/>
              <a:ext cx="2811982" cy="179865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2" name="Rechteck 41">
              <a:extLst>
                <a:ext uri="{FF2B5EF4-FFF2-40B4-BE49-F238E27FC236}">
                  <a16:creationId xmlns:a16="http://schemas.microsoft.com/office/drawing/2014/main" id="{12615497-4CDF-794D-BE34-C67C8BB01C7F}"/>
                </a:ext>
              </a:extLst>
            </p:cNvPr>
            <p:cNvSpPr>
              <a:spLocks noGrp="1" noRot="1" noMove="1" noResize="1" noEditPoints="1" noAdjustHandles="1" noChangeArrowheads="1" noChangeShapeType="1"/>
            </p:cNvSpPr>
            <p:nvPr/>
          </p:nvSpPr>
          <p:spPr>
            <a:xfrm>
              <a:off x="9155639" y="958991"/>
              <a:ext cx="2811981" cy="351835"/>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latin typeface="Times New Roman" panose="02020603050405020304" pitchFamily="18" charset="0"/>
                  <a:cs typeface="Times New Roman" panose="02020603050405020304" pitchFamily="18" charset="0"/>
                </a:rPr>
                <a:t>4</a:t>
              </a:r>
              <a:r>
                <a:rPr lang="de-DE" noProof="0" dirty="0">
                  <a:solidFill>
                    <a:schemeClr val="tx1"/>
                  </a:solidFill>
                  <a:latin typeface="Times New Roman" panose="02020603050405020304" pitchFamily="18" charset="0"/>
                  <a:cs typeface="Times New Roman" panose="02020603050405020304" pitchFamily="18" charset="0"/>
                </a:rPr>
                <a:t>) Diskussion</a:t>
              </a:r>
            </a:p>
          </p:txBody>
        </p:sp>
      </p:grpSp>
      <p:grpSp>
        <p:nvGrpSpPr>
          <p:cNvPr id="76" name="Limitationen BOX">
            <a:extLst>
              <a:ext uri="{FF2B5EF4-FFF2-40B4-BE49-F238E27FC236}">
                <a16:creationId xmlns:a16="http://schemas.microsoft.com/office/drawing/2014/main" id="{C428D00C-CC53-3886-DBF9-F4B797E4C716}"/>
              </a:ext>
            </a:extLst>
          </p:cNvPr>
          <p:cNvGrpSpPr>
            <a:grpSpLocks noGrp="1" noUngrp="1" noRot="1" noMove="1" noResize="1"/>
          </p:cNvGrpSpPr>
          <p:nvPr/>
        </p:nvGrpSpPr>
        <p:grpSpPr>
          <a:xfrm>
            <a:off x="9155639" y="2930762"/>
            <a:ext cx="2812450" cy="2569286"/>
            <a:chOff x="9155639" y="2930762"/>
            <a:chExt cx="2812450" cy="2569286"/>
          </a:xfrm>
        </p:grpSpPr>
        <p:sp>
          <p:nvSpPr>
            <p:cNvPr id="20" name="Rechteck 19">
              <a:extLst>
                <a:ext uri="{FF2B5EF4-FFF2-40B4-BE49-F238E27FC236}">
                  <a16:creationId xmlns:a16="http://schemas.microsoft.com/office/drawing/2014/main" id="{738AC46E-4EC9-83D0-C976-B69290EE66E6}"/>
                </a:ext>
              </a:extLst>
            </p:cNvPr>
            <p:cNvSpPr>
              <a:spLocks noGrp="1" noRot="1" noMove="1" noResize="1" noEditPoints="1" noAdjustHandles="1" noChangeArrowheads="1" noChangeShapeType="1"/>
            </p:cNvSpPr>
            <p:nvPr/>
          </p:nvSpPr>
          <p:spPr>
            <a:xfrm>
              <a:off x="9156107" y="2934787"/>
              <a:ext cx="2811982" cy="25652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3" name="Rechteck 42">
              <a:extLst>
                <a:ext uri="{FF2B5EF4-FFF2-40B4-BE49-F238E27FC236}">
                  <a16:creationId xmlns:a16="http://schemas.microsoft.com/office/drawing/2014/main" id="{4DAD008F-BA07-1C2D-457D-5DBC5B1835E3}"/>
                </a:ext>
              </a:extLst>
            </p:cNvPr>
            <p:cNvSpPr>
              <a:spLocks noGrp="1" noRot="1" noMove="1" noResize="1" noEditPoints="1" noAdjustHandles="1" noChangeArrowheads="1" noChangeShapeType="1"/>
            </p:cNvSpPr>
            <p:nvPr/>
          </p:nvSpPr>
          <p:spPr>
            <a:xfrm>
              <a:off x="9155639" y="2930762"/>
              <a:ext cx="2811981" cy="351835"/>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latin typeface="Times New Roman" panose="02020603050405020304" pitchFamily="18" charset="0"/>
                  <a:cs typeface="Times New Roman" panose="02020603050405020304" pitchFamily="18" charset="0"/>
                </a:rPr>
                <a:t>5</a:t>
              </a:r>
              <a:r>
                <a:rPr lang="de-DE" noProof="0" dirty="0">
                  <a:solidFill>
                    <a:schemeClr val="tx1"/>
                  </a:solidFill>
                  <a:latin typeface="Times New Roman" panose="02020603050405020304" pitchFamily="18" charset="0"/>
                  <a:cs typeface="Times New Roman" panose="02020603050405020304" pitchFamily="18" charset="0"/>
                </a:rPr>
                <a:t>) Limitationen</a:t>
              </a:r>
            </a:p>
          </p:txBody>
        </p:sp>
      </p:grpSp>
      <p:sp>
        <p:nvSpPr>
          <p:cNvPr id="8" name="Motivation TEXT">
            <a:extLst>
              <a:ext uri="{FF2B5EF4-FFF2-40B4-BE49-F238E27FC236}">
                <a16:creationId xmlns:a16="http://schemas.microsoft.com/office/drawing/2014/main" id="{69A3CF9C-EBDE-4BE6-3090-22F2D4CC5786}"/>
              </a:ext>
            </a:extLst>
          </p:cNvPr>
          <p:cNvSpPr txBox="1">
            <a:spLocks noGrp="1" noRot="1" noMove="1" noResize="1" noEditPoints="1" noAdjustHandles="1" noChangeArrowheads="1" noChangeShapeType="1"/>
          </p:cNvSpPr>
          <p:nvPr/>
        </p:nvSpPr>
        <p:spPr>
          <a:xfrm>
            <a:off x="226201" y="1312902"/>
            <a:ext cx="3685254" cy="584775"/>
          </a:xfrm>
          <a:prstGeom prst="rect">
            <a:avLst/>
          </a:prstGeom>
          <a:noFill/>
        </p:spPr>
        <p:txBody>
          <a:bodyPr wrap="square" rtlCol="0">
            <a:spAutoFit/>
          </a:bodyPr>
          <a:lstStyle/>
          <a:p>
            <a:pPr algn="just"/>
            <a:r>
              <a:rPr lang="de-DE" sz="800" dirty="0">
                <a:latin typeface="Times New Roman" panose="02020603050405020304" pitchFamily="18" charset="0"/>
                <a:cs typeface="Times New Roman" panose="02020603050405020304" pitchFamily="18" charset="0"/>
              </a:rPr>
              <a:t>Wir vergleichen die Schätzgenauigkeit von Area-Level- (FH) und Unit-Level-Modellen (BHF) bei sehr kleinen Stichproben.</a:t>
            </a:r>
            <a:br>
              <a:rPr lang="de-DE" sz="800" dirty="0">
                <a:latin typeface="Times New Roman" panose="02020603050405020304" pitchFamily="18" charset="0"/>
                <a:cs typeface="Times New Roman" panose="02020603050405020304" pitchFamily="18" charset="0"/>
              </a:rPr>
            </a:br>
            <a:r>
              <a:rPr lang="de-DE" sz="800" dirty="0">
                <a:latin typeface="Times New Roman" panose="02020603050405020304" pitchFamily="18" charset="0"/>
                <a:cs typeface="Times New Roman" panose="02020603050405020304" pitchFamily="18" charset="0"/>
              </a:rPr>
              <a:t>Ein Simulationsansatz ermöglicht den direkten Vergleich der Schätzungen mit der bekannten wahren Verteilung der Zielvariable.</a:t>
            </a:r>
            <a:endParaRPr lang="en-US" sz="800" dirty="0">
              <a:latin typeface="Times New Roman" panose="02020603050405020304" pitchFamily="18" charset="0"/>
              <a:cs typeface="Times New Roman" panose="02020603050405020304" pitchFamily="18" charset="0"/>
            </a:endParaRPr>
          </a:p>
        </p:txBody>
      </p:sp>
      <p:grpSp>
        <p:nvGrpSpPr>
          <p:cNvPr id="73" name="Methods TEXT">
            <a:extLst>
              <a:ext uri="{FF2B5EF4-FFF2-40B4-BE49-F238E27FC236}">
                <a16:creationId xmlns:a16="http://schemas.microsoft.com/office/drawing/2014/main" id="{E54FF70C-B71F-3F77-931A-7B3C9F805919}"/>
              </a:ext>
            </a:extLst>
          </p:cNvPr>
          <p:cNvGrpSpPr>
            <a:grpSpLocks noGrp="1" noUngrp="1" noRot="1" noMove="1" noResize="1"/>
          </p:cNvGrpSpPr>
          <p:nvPr/>
        </p:nvGrpSpPr>
        <p:grpSpPr>
          <a:xfrm>
            <a:off x="257351" y="2458755"/>
            <a:ext cx="3713496" cy="4524315"/>
            <a:chOff x="257351" y="2458755"/>
            <a:chExt cx="3713496" cy="4524315"/>
          </a:xfrm>
        </p:grpSpPr>
        <p:sp>
          <p:nvSpPr>
            <p:cNvPr id="9" name="Textfeld 8">
              <a:extLst>
                <a:ext uri="{FF2B5EF4-FFF2-40B4-BE49-F238E27FC236}">
                  <a16:creationId xmlns:a16="http://schemas.microsoft.com/office/drawing/2014/main" id="{498F87AA-CB66-C7AB-DA53-AD8A086C45F0}"/>
                </a:ext>
              </a:extLst>
            </p:cNvPr>
            <p:cNvSpPr txBox="1">
              <a:spLocks noGrp="1" noRot="1" noMove="1" noResize="1" noEditPoints="1" noAdjustHandles="1" noChangeArrowheads="1" noChangeShapeType="1"/>
            </p:cNvSpPr>
            <p:nvPr/>
          </p:nvSpPr>
          <p:spPr>
            <a:xfrm>
              <a:off x="2848157" y="2465760"/>
              <a:ext cx="1122690" cy="954107"/>
            </a:xfrm>
            <a:prstGeom prst="rect">
              <a:avLst/>
            </a:prstGeom>
            <a:noFill/>
          </p:spPr>
          <p:txBody>
            <a:bodyPr wrap="square" rtlCol="0">
              <a:spAutoFit/>
            </a:bodyPr>
            <a:lstStyle/>
            <a:p>
              <a:r>
                <a:rPr lang="de-DE" sz="800" b="1" dirty="0">
                  <a:latin typeface="Times New Roman" panose="02020603050405020304" pitchFamily="18" charset="0"/>
                  <a:cs typeface="Times New Roman" panose="02020603050405020304" pitchFamily="18" charset="0"/>
                </a:rPr>
                <a:t>Daten</a:t>
              </a:r>
            </a:p>
            <a:p>
              <a:pPr algn="just"/>
              <a:r>
                <a:rPr lang="de-DE" sz="800" dirty="0">
                  <a:latin typeface="Times New Roman" panose="02020603050405020304" pitchFamily="18" charset="0"/>
                  <a:cs typeface="Times New Roman" panose="02020603050405020304" pitchFamily="18" charset="0"/>
                </a:rPr>
                <a:t>Vollerhebung (</a:t>
              </a:r>
              <a:r>
                <a:rPr lang="de-DE" sz="800" dirty="0" err="1">
                  <a:latin typeface="Times New Roman" panose="02020603050405020304" pitchFamily="18" charset="0"/>
                  <a:cs typeface="Times New Roman" panose="02020603050405020304" pitchFamily="18" charset="0"/>
                </a:rPr>
                <a:t>Census</a:t>
              </a:r>
              <a:r>
                <a:rPr lang="de-DE" sz="800" dirty="0">
                  <a:latin typeface="Times New Roman" panose="02020603050405020304" pitchFamily="18" charset="0"/>
                  <a:cs typeface="Times New Roman" panose="02020603050405020304" pitchFamily="18" charset="0"/>
                </a:rPr>
                <a:t> Bolivien 2024) mit Personen- und Haushaltsdaten. </a:t>
              </a:r>
            </a:p>
            <a:p>
              <a:pPr algn="just"/>
              <a:r>
                <a:rPr lang="de-DE" sz="800" dirty="0">
                  <a:latin typeface="Times New Roman" panose="02020603050405020304" pitchFamily="18" charset="0"/>
                  <a:cs typeface="Times New Roman" panose="02020603050405020304" pitchFamily="18" charset="0"/>
                </a:rPr>
                <a:t>Personen über 18 Jahre. </a:t>
              </a:r>
            </a:p>
          </p:txBody>
        </p:sp>
        <p:sp>
          <p:nvSpPr>
            <p:cNvPr id="13" name="Textfeld 12">
              <a:extLst>
                <a:ext uri="{FF2B5EF4-FFF2-40B4-BE49-F238E27FC236}">
                  <a16:creationId xmlns:a16="http://schemas.microsoft.com/office/drawing/2014/main" id="{0B626D60-89E6-9B35-8095-FA11BC1987F0}"/>
                </a:ext>
              </a:extLst>
            </p:cNvPr>
            <p:cNvSpPr txBox="1">
              <a:spLocks noGrp="1" noRot="1" noMove="1" noResize="1" noEditPoints="1" noAdjustHandles="1" noChangeArrowheads="1" noChangeShapeType="1"/>
            </p:cNvSpPr>
            <p:nvPr/>
          </p:nvSpPr>
          <p:spPr>
            <a:xfrm>
              <a:off x="1220575" y="2458755"/>
              <a:ext cx="1707778" cy="4524315"/>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Modellbildung</a:t>
              </a:r>
            </a:p>
            <a:p>
              <a:pPr algn="just"/>
              <a:endParaRPr lang="de-DE" sz="800" b="1" dirty="0">
                <a:latin typeface="Times New Roman" panose="02020603050405020304" pitchFamily="18" charset="0"/>
                <a:cs typeface="Times New Roman" panose="02020603050405020304" pitchFamily="18" charset="0"/>
              </a:endParaRPr>
            </a:p>
            <a:p>
              <a:pPr algn="just"/>
              <a:r>
                <a:rPr lang="de-DE" sz="800" dirty="0">
                  <a:latin typeface="Times New Roman" panose="02020603050405020304" pitchFamily="18" charset="0"/>
                  <a:cs typeface="Times New Roman" panose="02020603050405020304" pitchFamily="18" charset="0"/>
                </a:rPr>
                <a:t>Zunächst eine einzelne Stichprobe aus den simulierten Daten herangezogen. Die Variablenselektion erfolgt schrittweise: Variablen mit hohem Anteil fehlender Werte werden ausgeschlossen, ebenso Variablen mit sehr vielen Faktorstufen, stark korrelierte Variablen sowie Variablen, die inhaltlich zu nah an der Zielvariable Bildungsjahre liegen. Die finale Variablenauswahl erfolgt mittels </a:t>
              </a:r>
              <a:r>
                <a:rPr lang="de-DE" sz="800" dirty="0" err="1">
                  <a:latin typeface="Times New Roman" panose="02020603050405020304" pitchFamily="18" charset="0"/>
                  <a:cs typeface="Times New Roman" panose="02020603050405020304" pitchFamily="18" charset="0"/>
                </a:rPr>
                <a:t>Stepwise</a:t>
              </a:r>
              <a:r>
                <a:rPr lang="de-DE" sz="800" dirty="0">
                  <a:latin typeface="Times New Roman" panose="02020603050405020304" pitchFamily="18" charset="0"/>
                  <a:cs typeface="Times New Roman" panose="02020603050405020304" pitchFamily="18" charset="0"/>
                </a:rPr>
                <a:t>-Regression (</a:t>
              </a:r>
              <a:r>
                <a:rPr lang="de-DE" sz="800" dirty="0" err="1">
                  <a:latin typeface="Times New Roman" panose="02020603050405020304" pitchFamily="18" charset="0"/>
                  <a:cs typeface="Times New Roman" panose="02020603050405020304" pitchFamily="18" charset="0"/>
                </a:rPr>
                <a:t>backward</a:t>
              </a:r>
              <a:r>
                <a:rPr lang="de-DE" sz="800" dirty="0">
                  <a:latin typeface="Times New Roman" panose="02020603050405020304" pitchFamily="18" charset="0"/>
                  <a:cs typeface="Times New Roman" panose="02020603050405020304" pitchFamily="18" charset="0"/>
                </a:rPr>
                <a:t>, </a:t>
              </a:r>
              <a:r>
                <a:rPr lang="de-DE" sz="800" dirty="0" err="1">
                  <a:latin typeface="Times New Roman" panose="02020603050405020304" pitchFamily="18" charset="0"/>
                  <a:cs typeface="Times New Roman" panose="02020603050405020304" pitchFamily="18" charset="0"/>
                </a:rPr>
                <a:t>forward</a:t>
              </a:r>
              <a:r>
                <a:rPr lang="de-DE" sz="800" dirty="0">
                  <a:latin typeface="Times New Roman" panose="02020603050405020304" pitchFamily="18" charset="0"/>
                  <a:cs typeface="Times New Roman" panose="02020603050405020304" pitchFamily="18" charset="0"/>
                </a:rPr>
                <a:t>, </a:t>
              </a:r>
              <a:r>
                <a:rPr lang="de-DE" sz="800" dirty="0" err="1">
                  <a:latin typeface="Times New Roman" panose="02020603050405020304" pitchFamily="18" charset="0"/>
                  <a:cs typeface="Times New Roman" panose="02020603050405020304" pitchFamily="18" charset="0"/>
                </a:rPr>
                <a:t>both</a:t>
              </a:r>
              <a:r>
                <a:rPr lang="de-DE" sz="800" dirty="0">
                  <a:latin typeface="Times New Roman" panose="02020603050405020304" pitchFamily="18" charset="0"/>
                  <a:cs typeface="Times New Roman" panose="02020603050405020304" pitchFamily="18" charset="0"/>
                </a:rPr>
                <a:t>) auf Basis des BIC-Kriteriums, wodurch die Modellkomplexität reduziert wird, ohne die erklärte Varianz wesentlich zu verringern. Für nicht-faktorielle Variablen erfolgt eine Umkodierung in Dummy-Variablen. Die endgültigen FH- und BHF-Modelle werden anschließend mit den ausgewählten </a:t>
              </a:r>
              <a:r>
                <a:rPr lang="de-DE" sz="800" dirty="0" err="1">
                  <a:latin typeface="Times New Roman" panose="02020603050405020304" pitchFamily="18" charset="0"/>
                  <a:cs typeface="Times New Roman" panose="02020603050405020304" pitchFamily="18" charset="0"/>
                </a:rPr>
                <a:t>Kovariaten</a:t>
              </a:r>
              <a:r>
                <a:rPr lang="de-DE" sz="800" dirty="0">
                  <a:latin typeface="Times New Roman" panose="02020603050405020304" pitchFamily="18" charset="0"/>
                  <a:cs typeface="Times New Roman" panose="02020603050405020304" pitchFamily="18" charset="0"/>
                </a:rPr>
                <a:t> geschätzt. Eingeschlossen sind sowohl individuelle Variablen wie Alter, Beruf und Lesefähigkeit, als auch haushaltsbezogene Indikatoren des Wohn- und Lebensstandards, darunter Urbanität, Krankenversicherung, Wohnqualität, Ausstattung der Wohnung (z. B. Küche, Warmwasserbereitung) und Autobesitz.</a:t>
              </a:r>
            </a:p>
            <a:p>
              <a:pPr algn="just"/>
              <a:endParaRPr lang="de-DE" sz="800"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2" name="Textfeld 61">
                  <a:extLst>
                    <a:ext uri="{FF2B5EF4-FFF2-40B4-BE49-F238E27FC236}">
                      <a16:creationId xmlns:a16="http://schemas.microsoft.com/office/drawing/2014/main" id="{0DC213C4-C671-AAE6-4855-FA0811E838F9}"/>
                    </a:ext>
                  </a:extLst>
                </p:cNvPr>
                <p:cNvSpPr txBox="1">
                  <a:spLocks noGrp="1" noRot="1" noMove="1" noResize="1" noEditPoints="1" noAdjustHandles="1" noChangeArrowheads="1" noChangeShapeType="1"/>
                </p:cNvSpPr>
                <p:nvPr/>
              </p:nvSpPr>
              <p:spPr>
                <a:xfrm>
                  <a:off x="257351" y="5288340"/>
                  <a:ext cx="995847" cy="1569660"/>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Simulation</a:t>
                  </a:r>
                  <a:r>
                    <a:rPr lang="de-DE" sz="800" dirty="0">
                      <a:latin typeface="Times New Roman" panose="02020603050405020304" pitchFamily="18" charset="0"/>
                      <a:cs typeface="Times New Roman" panose="02020603050405020304" pitchFamily="18" charset="0"/>
                    </a:rPr>
                    <a:t> </a:t>
                  </a:r>
                </a:p>
                <a:p>
                  <a:pPr algn="just"/>
                  <a:r>
                    <a:rPr lang="de-DE" sz="800" dirty="0">
                      <a:latin typeface="Times New Roman" panose="02020603050405020304" pitchFamily="18" charset="0"/>
                      <a:cs typeface="Times New Roman" panose="02020603050405020304" pitchFamily="18" charset="0"/>
                    </a:rPr>
                    <a:t>Simulation von 200 Stichproben mittels SRS mit </a:t>
                  </a:r>
                  <a14:m>
                    <m:oMath xmlns:m="http://schemas.openxmlformats.org/officeDocument/2006/math">
                      <m:r>
                        <a:rPr lang="de-DE" sz="800" i="1">
                          <a:latin typeface="Cambria Math" panose="02040503050406030204" pitchFamily="18" charset="0"/>
                        </a:rPr>
                        <m:t>𝑛</m:t>
                      </m:r>
                      <m:r>
                        <a:rPr lang="de-DE" sz="800">
                          <a:latin typeface="Cambria Math" panose="02040503050406030204" pitchFamily="18" charset="0"/>
                        </a:rPr>
                        <m:t>=20</m:t>
                      </m:r>
                    </m:oMath>
                  </a14:m>
                  <a:r>
                    <a:rPr lang="de-DE" sz="800" dirty="0">
                      <a:latin typeface="Times New Roman" panose="02020603050405020304" pitchFamily="18" charset="0"/>
                      <a:cs typeface="Times New Roman" panose="02020603050405020304" pitchFamily="18" charset="0"/>
                    </a:rPr>
                    <a:t> pro Domäne für 113 Provinzen. Die Formel, die für das erste Sample ermittelt wurden dann auf diese</a:t>
                  </a:r>
                </a:p>
                <a:p>
                  <a:pPr algn="just"/>
                  <a:r>
                    <a:rPr lang="de-DE" sz="800" dirty="0">
                      <a:latin typeface="Times New Roman" panose="02020603050405020304" pitchFamily="18" charset="0"/>
                      <a:cs typeface="Times New Roman" panose="02020603050405020304" pitchFamily="18" charset="0"/>
                    </a:rPr>
                    <a:t>angewandt</a:t>
                  </a:r>
                  <a:br>
                    <a:rPr lang="de-DE" sz="800" dirty="0">
                      <a:latin typeface="Times New Roman" panose="02020603050405020304" pitchFamily="18" charset="0"/>
                      <a:cs typeface="Times New Roman" panose="02020603050405020304" pitchFamily="18" charset="0"/>
                    </a:rPr>
                  </a:br>
                  <a:endParaRPr lang="de-DE" sz="800" dirty="0">
                    <a:latin typeface="Times New Roman" panose="02020603050405020304" pitchFamily="18" charset="0"/>
                    <a:cs typeface="Times New Roman" panose="02020603050405020304" pitchFamily="18" charset="0"/>
                  </a:endParaRPr>
                </a:p>
              </p:txBody>
            </p:sp>
          </mc:Choice>
          <mc:Fallback xmlns="">
            <p:sp>
              <p:nvSpPr>
                <p:cNvPr id="62" name="Textfeld 61">
                  <a:extLst>
                    <a:ext uri="{FF2B5EF4-FFF2-40B4-BE49-F238E27FC236}">
                      <a16:creationId xmlns:a16="http://schemas.microsoft.com/office/drawing/2014/main" id="{0DC213C4-C671-AAE6-4855-FA0811E838F9}"/>
                    </a:ext>
                  </a:extLst>
                </p:cNvPr>
                <p:cNvSpPr txBox="1">
                  <a:spLocks noGrp="1" noRot="1" noChangeAspect="1" noMove="1" noResize="1" noEditPoints="1" noAdjustHandles="1" noChangeArrowheads="1" noChangeShapeType="1" noTextEdit="1"/>
                </p:cNvSpPr>
                <p:nvPr/>
              </p:nvSpPr>
              <p:spPr>
                <a:xfrm>
                  <a:off x="257351" y="5288340"/>
                  <a:ext cx="995847" cy="1569660"/>
                </a:xfrm>
                <a:prstGeom prst="rect">
                  <a:avLst/>
                </a:prstGeom>
                <a:blipFill>
                  <a:blip r:embed="rId17"/>
                  <a:stretch>
                    <a:fillRect/>
                  </a:stretch>
                </a:blipFill>
              </p:spPr>
              <p:txBody>
                <a:bodyPr/>
                <a:lstStyle/>
                <a:p>
                  <a:r>
                    <a:rPr lang="en-US">
                      <a:noFill/>
                    </a:rPr>
                    <a:t> </a:t>
                  </a:r>
                </a:p>
              </p:txBody>
            </p:sp>
          </mc:Fallback>
        </mc:AlternateContent>
      </p:grpSp>
      <p:grpSp>
        <p:nvGrpSpPr>
          <p:cNvPr id="74" name="Ergebnisse TEXT ">
            <a:extLst>
              <a:ext uri="{FF2B5EF4-FFF2-40B4-BE49-F238E27FC236}">
                <a16:creationId xmlns:a16="http://schemas.microsoft.com/office/drawing/2014/main" id="{BAA83B68-5EDD-7A05-C302-9C6B9EE464C8}"/>
              </a:ext>
            </a:extLst>
          </p:cNvPr>
          <p:cNvGrpSpPr>
            <a:grpSpLocks noGrp="1" noUngrp="1" noRot="1" noMove="1" noResize="1"/>
          </p:cNvGrpSpPr>
          <p:nvPr/>
        </p:nvGrpSpPr>
        <p:grpSpPr>
          <a:xfrm>
            <a:off x="4306383" y="1397876"/>
            <a:ext cx="4551737" cy="5112762"/>
            <a:chOff x="4306383" y="1397876"/>
            <a:chExt cx="4551737" cy="5112762"/>
          </a:xfrm>
        </p:grpSpPr>
        <p:sp>
          <p:nvSpPr>
            <p:cNvPr id="63" name="Textfeld 62">
              <a:extLst>
                <a:ext uri="{FF2B5EF4-FFF2-40B4-BE49-F238E27FC236}">
                  <a16:creationId xmlns:a16="http://schemas.microsoft.com/office/drawing/2014/main" id="{CA4F6E97-0D1A-7313-ABB1-0409983A3068}"/>
                </a:ext>
              </a:extLst>
            </p:cNvPr>
            <p:cNvSpPr txBox="1">
              <a:spLocks noGrp="1" noRot="1" noMove="1" noResize="1" noEditPoints="1" noAdjustHandles="1" noChangeArrowheads="1" noChangeShapeType="1"/>
            </p:cNvSpPr>
            <p:nvPr/>
          </p:nvSpPr>
          <p:spPr>
            <a:xfrm>
              <a:off x="6638089" y="1397876"/>
              <a:ext cx="2182525" cy="1077218"/>
            </a:xfrm>
            <a:prstGeom prst="rect">
              <a:avLst/>
            </a:prstGeom>
            <a:noFill/>
          </p:spPr>
          <p:txBody>
            <a:bodyPr wrap="square" rtlCol="0">
              <a:spAutoFit/>
            </a:bodyPr>
            <a:lstStyle/>
            <a:p>
              <a:r>
                <a:rPr lang="de-DE" sz="8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800" dirty="0">
                  <a:latin typeface="Times New Roman" panose="02020603050405020304" pitchFamily="18" charset="0"/>
                  <a:cs typeface="Times New Roman" panose="02020603050405020304" pitchFamily="18" charset="0"/>
                </a:rPr>
              </a:br>
              <a:r>
                <a:rPr lang="de-DE" sz="8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800" dirty="0">
                <a:latin typeface="Times New Roman" panose="02020603050405020304" pitchFamily="18" charset="0"/>
                <a:cs typeface="Times New Roman" panose="02020603050405020304" pitchFamily="18" charset="0"/>
              </a:endParaRPr>
            </a:p>
          </p:txBody>
        </p:sp>
        <p:sp>
          <p:nvSpPr>
            <p:cNvPr id="66" name="Textfeld 65">
              <a:extLst>
                <a:ext uri="{FF2B5EF4-FFF2-40B4-BE49-F238E27FC236}">
                  <a16:creationId xmlns:a16="http://schemas.microsoft.com/office/drawing/2014/main" id="{4E332B1C-8549-FF4C-8DE1-2785D6FCA4DE}"/>
                </a:ext>
              </a:extLst>
            </p:cNvPr>
            <p:cNvSpPr txBox="1">
              <a:spLocks noGrp="1" noRot="1" noMove="1" noResize="1" noEditPoints="1" noAdjustHandles="1" noChangeArrowheads="1" noChangeShapeType="1"/>
            </p:cNvSpPr>
            <p:nvPr/>
          </p:nvSpPr>
          <p:spPr>
            <a:xfrm>
              <a:off x="4306383" y="2713673"/>
              <a:ext cx="2182525" cy="1077218"/>
            </a:xfrm>
            <a:prstGeom prst="rect">
              <a:avLst/>
            </a:prstGeom>
            <a:noFill/>
          </p:spPr>
          <p:txBody>
            <a:bodyPr wrap="square" rtlCol="0">
              <a:spAutoFit/>
            </a:bodyPr>
            <a:lstStyle/>
            <a:p>
              <a:r>
                <a:rPr lang="de-DE" sz="8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800" dirty="0">
                  <a:latin typeface="Times New Roman" panose="02020603050405020304" pitchFamily="18" charset="0"/>
                  <a:cs typeface="Times New Roman" panose="02020603050405020304" pitchFamily="18" charset="0"/>
                </a:rPr>
              </a:br>
              <a:r>
                <a:rPr lang="de-DE" sz="8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800" dirty="0">
                <a:latin typeface="Times New Roman" panose="02020603050405020304" pitchFamily="18" charset="0"/>
                <a:cs typeface="Times New Roman" panose="02020603050405020304" pitchFamily="18" charset="0"/>
              </a:endParaRPr>
            </a:p>
          </p:txBody>
        </p:sp>
        <p:sp>
          <p:nvSpPr>
            <p:cNvPr id="67" name="Textfeld 66">
              <a:extLst>
                <a:ext uri="{FF2B5EF4-FFF2-40B4-BE49-F238E27FC236}">
                  <a16:creationId xmlns:a16="http://schemas.microsoft.com/office/drawing/2014/main" id="{2CA36917-5C6D-D871-6C5D-12F7B8FACB55}"/>
                </a:ext>
              </a:extLst>
            </p:cNvPr>
            <p:cNvSpPr txBox="1">
              <a:spLocks noGrp="1" noRot="1" noMove="1" noResize="1" noEditPoints="1" noAdjustHandles="1" noChangeArrowheads="1" noChangeShapeType="1"/>
            </p:cNvSpPr>
            <p:nvPr/>
          </p:nvSpPr>
          <p:spPr>
            <a:xfrm>
              <a:off x="6675595" y="4058471"/>
              <a:ext cx="2182525" cy="1077218"/>
            </a:xfrm>
            <a:prstGeom prst="rect">
              <a:avLst/>
            </a:prstGeom>
            <a:noFill/>
          </p:spPr>
          <p:txBody>
            <a:bodyPr wrap="square" rtlCol="0">
              <a:spAutoFit/>
            </a:bodyPr>
            <a:lstStyle/>
            <a:p>
              <a:r>
                <a:rPr lang="de-DE" sz="8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800" dirty="0">
                  <a:latin typeface="Times New Roman" panose="02020603050405020304" pitchFamily="18" charset="0"/>
                  <a:cs typeface="Times New Roman" panose="02020603050405020304" pitchFamily="18" charset="0"/>
                </a:rPr>
              </a:br>
              <a:r>
                <a:rPr lang="de-DE" sz="8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800" dirty="0">
                <a:latin typeface="Times New Roman" panose="02020603050405020304" pitchFamily="18" charset="0"/>
                <a:cs typeface="Times New Roman" panose="02020603050405020304" pitchFamily="18" charset="0"/>
              </a:endParaRPr>
            </a:p>
          </p:txBody>
        </p:sp>
        <p:sp>
          <p:nvSpPr>
            <p:cNvPr id="68" name="Textfeld 67">
              <a:extLst>
                <a:ext uri="{FF2B5EF4-FFF2-40B4-BE49-F238E27FC236}">
                  <a16:creationId xmlns:a16="http://schemas.microsoft.com/office/drawing/2014/main" id="{703FE0EF-7D57-18CD-AF60-4F1193D34AE8}"/>
                </a:ext>
              </a:extLst>
            </p:cNvPr>
            <p:cNvSpPr txBox="1">
              <a:spLocks noGrp="1" noRot="1" noMove="1" noResize="1" noEditPoints="1" noAdjustHandles="1" noChangeArrowheads="1" noChangeShapeType="1"/>
            </p:cNvSpPr>
            <p:nvPr/>
          </p:nvSpPr>
          <p:spPr>
            <a:xfrm>
              <a:off x="4407498" y="5433420"/>
              <a:ext cx="2182525" cy="1077218"/>
            </a:xfrm>
            <a:prstGeom prst="rect">
              <a:avLst/>
            </a:prstGeom>
            <a:noFill/>
          </p:spPr>
          <p:txBody>
            <a:bodyPr wrap="square" rtlCol="0">
              <a:spAutoFit/>
            </a:bodyPr>
            <a:lstStyle/>
            <a:p>
              <a:r>
                <a:rPr lang="de-DE" sz="8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800" dirty="0">
                  <a:latin typeface="Times New Roman" panose="02020603050405020304" pitchFamily="18" charset="0"/>
                  <a:cs typeface="Times New Roman" panose="02020603050405020304" pitchFamily="18" charset="0"/>
                </a:rPr>
              </a:br>
              <a:r>
                <a:rPr lang="de-DE" sz="8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800" dirty="0">
                <a:latin typeface="Times New Roman" panose="02020603050405020304" pitchFamily="18" charset="0"/>
                <a:cs typeface="Times New Roman" panose="02020603050405020304" pitchFamily="18" charset="0"/>
              </a:endParaRPr>
            </a:p>
          </p:txBody>
        </p:sp>
      </p:grpSp>
      <p:sp>
        <p:nvSpPr>
          <p:cNvPr id="69" name="Diskussion TEXT">
            <a:extLst>
              <a:ext uri="{FF2B5EF4-FFF2-40B4-BE49-F238E27FC236}">
                <a16:creationId xmlns:a16="http://schemas.microsoft.com/office/drawing/2014/main" id="{2B3EAC8F-1108-5B48-3F33-6E9205A2D15D}"/>
              </a:ext>
            </a:extLst>
          </p:cNvPr>
          <p:cNvSpPr txBox="1">
            <a:spLocks noGrp="1" noRot="1" noMove="1" noResize="1" noEditPoints="1" noAdjustHandles="1" noChangeArrowheads="1" noChangeShapeType="1"/>
          </p:cNvSpPr>
          <p:nvPr/>
        </p:nvSpPr>
        <p:spPr>
          <a:xfrm>
            <a:off x="9149683" y="1322354"/>
            <a:ext cx="2811981" cy="1200329"/>
          </a:xfrm>
          <a:prstGeom prst="rect">
            <a:avLst/>
          </a:prstGeom>
          <a:noFill/>
        </p:spPr>
        <p:txBody>
          <a:bodyPr wrap="square" rtlCol="0">
            <a:spAutoFit/>
          </a:bodyPr>
          <a:lstStyle/>
          <a:p>
            <a:pPr algn="just"/>
            <a:r>
              <a:rPr lang="de-DE" sz="8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800" dirty="0">
                <a:latin typeface="Times New Roman" panose="02020603050405020304" pitchFamily="18" charset="0"/>
                <a:cs typeface="Times New Roman" panose="02020603050405020304" pitchFamily="18" charset="0"/>
              </a:rPr>
            </a:br>
            <a:r>
              <a:rPr lang="de-DE" sz="8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br>
              <a:rPr lang="de-DE" sz="800" dirty="0">
                <a:latin typeface="Times New Roman" panose="02020603050405020304" pitchFamily="18" charset="0"/>
                <a:cs typeface="Times New Roman" panose="02020603050405020304" pitchFamily="18" charset="0"/>
              </a:rPr>
            </a:br>
            <a:r>
              <a:rPr lang="de-DE" sz="800" dirty="0">
                <a:latin typeface="Times New Roman" panose="02020603050405020304" pitchFamily="18" charset="0"/>
                <a:cs typeface="Times New Roman" panose="02020603050405020304" pitchFamily="18" charset="0"/>
              </a:rPr>
              <a:t>Der FH-Ansatz profitiert von der direkten Aggregation auf Domänenebene, während das BHF-Modell auf individuelle Daten angewiesen ist, die bei kleinen </a:t>
            </a:r>
            <a:r>
              <a:rPr lang="de-DE" sz="800" dirty="0" err="1">
                <a:latin typeface="Times New Roman" panose="02020603050405020304" pitchFamily="18" charset="0"/>
                <a:cs typeface="Times New Roman" panose="02020603050405020304" pitchFamily="18" charset="0"/>
              </a:rPr>
              <a:t>n</a:t>
            </a:r>
            <a:r>
              <a:rPr lang="de-DE" sz="800" dirty="0">
                <a:latin typeface="Times New Roman" panose="02020603050405020304" pitchFamily="18" charset="0"/>
                <a:cs typeface="Times New Roman" panose="02020603050405020304" pitchFamily="18" charset="0"/>
              </a:rPr>
              <a:t> stärker schwanken.</a:t>
            </a:r>
            <a:endParaRPr lang="en-US" sz="800" dirty="0">
              <a:latin typeface="Times New Roman" panose="02020603050405020304" pitchFamily="18" charset="0"/>
              <a:cs typeface="Times New Roman" panose="02020603050405020304" pitchFamily="18" charset="0"/>
            </a:endParaRPr>
          </a:p>
        </p:txBody>
      </p:sp>
      <p:sp>
        <p:nvSpPr>
          <p:cNvPr id="70" name="Diskussion TEXT">
            <a:extLst>
              <a:ext uri="{FF2B5EF4-FFF2-40B4-BE49-F238E27FC236}">
                <a16:creationId xmlns:a16="http://schemas.microsoft.com/office/drawing/2014/main" id="{97CA6F40-296B-2919-11A7-20A0A9E2BD2A}"/>
              </a:ext>
            </a:extLst>
          </p:cNvPr>
          <p:cNvSpPr txBox="1">
            <a:spLocks noGrp="1" noRot="1" noMove="1" noResize="1" noEditPoints="1" noAdjustHandles="1" noChangeArrowheads="1" noChangeShapeType="1"/>
          </p:cNvSpPr>
          <p:nvPr/>
        </p:nvSpPr>
        <p:spPr>
          <a:xfrm>
            <a:off x="9144778" y="3282597"/>
            <a:ext cx="2811981" cy="2308324"/>
          </a:xfrm>
          <a:prstGeom prst="rect">
            <a:avLst/>
          </a:prstGeom>
          <a:noFill/>
        </p:spPr>
        <p:txBody>
          <a:bodyPr wrap="square" rtlCol="0">
            <a:spAutoFit/>
          </a:bodyPr>
          <a:lstStyle/>
          <a:p>
            <a:pPr algn="just"/>
            <a:r>
              <a:rPr lang="de-DE" sz="800" dirty="0">
                <a:latin typeface="Times New Roman" panose="02020603050405020304" pitchFamily="18" charset="0"/>
                <a:cs typeface="Times New Roman" panose="02020603050405020304" pitchFamily="18" charset="0"/>
              </a:rPr>
              <a:t>Die Verteilung der Residuen ist nicht optimal, und auch die gewählten Variablen weisen keine ideale Verteilung auf. Insbesondere bei korrelierten Variablen wäre es sinnvoll gewesen, zu prüfen, welche Variablen einen besseren Modell-Fit ermöglichen. Darüber hinaus würde ein aussagekräftiger Vergleich der Modelle erfordern, dass für jedes Modell eine separate Modelsuche durchgeführt wird, um die besten Prädiktoren zu identifizieren.</a:t>
            </a:r>
          </a:p>
          <a:p>
            <a:pPr algn="just"/>
            <a:endParaRPr lang="de-DE" sz="800" dirty="0">
              <a:latin typeface="Times New Roman" panose="02020603050405020304" pitchFamily="18" charset="0"/>
              <a:cs typeface="Times New Roman" panose="02020603050405020304" pitchFamily="18" charset="0"/>
            </a:endParaRPr>
          </a:p>
          <a:p>
            <a:pPr algn="just"/>
            <a:r>
              <a:rPr lang="de-DE" sz="800" dirty="0">
                <a:latin typeface="Times New Roman" panose="02020603050405020304" pitchFamily="18" charset="0"/>
                <a:cs typeface="Times New Roman" panose="02020603050405020304" pitchFamily="18" charset="0"/>
              </a:rPr>
              <a:t>Die Verteilung der Residuen ist nicht optimal, und auch die gewählten Variablen weisen keine ideale Verteilung auf. Insbesondere bei korrelierten Variablen wäre es sinnvoll gewesen, zu prüfen, welche Variablen einen besseren Modell-Fit ermöglichen. Darüber hinaus würde ein aussagekräftiger Vergleich der Modelle erfordern, dass für jedes Modell eine separate Modelsuche durchgeführt wird, um die besten Prädiktoren zu identifizieren.</a:t>
            </a:r>
          </a:p>
          <a:p>
            <a:pPr algn="just"/>
            <a:endParaRPr lang="de-DE" sz="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9059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a:extLst>
            <a:ext uri="{FF2B5EF4-FFF2-40B4-BE49-F238E27FC236}">
              <a16:creationId xmlns:a16="http://schemas.microsoft.com/office/drawing/2014/main" id="{9DC3C56F-C5D7-C24C-23F2-75D1DF479B4B}"/>
            </a:ext>
          </a:extLst>
        </p:cNvPr>
        <p:cNvGrpSpPr/>
        <p:nvPr/>
      </p:nvGrpSpPr>
      <p:grpSpPr>
        <a:xfrm>
          <a:off x="0" y="0"/>
          <a:ext cx="0" cy="0"/>
          <a:chOff x="0" y="0"/>
          <a:chExt cx="0" cy="0"/>
        </a:xfrm>
      </p:grpSpPr>
      <p:pic>
        <p:nvPicPr>
          <p:cNvPr id="17" name="Grafik 16" descr="Ein Bild, das Karte enthält.&#10;&#10;KI-generierte Inhalte können fehlerhaft sein.">
            <a:extLst>
              <a:ext uri="{FF2B5EF4-FFF2-40B4-BE49-F238E27FC236}">
                <a16:creationId xmlns:a16="http://schemas.microsoft.com/office/drawing/2014/main" id="{933429E3-6DB1-0893-4090-1BD65448668D}"/>
              </a:ext>
            </a:extLst>
          </p:cNvPr>
          <p:cNvPicPr>
            <a:picLocks noGrp="1" noRot="1" noChangeAspect="1" noMove="1" noResize="1" noEditPoints="1" noAdjustHandles="1" noChangeArrowheads="1" noChangeShapeType="1" noCrop="1"/>
          </p:cNvPicPr>
          <p:nvPr/>
        </p:nvPicPr>
        <p:blipFill>
          <a:blip r:embed="rId3"/>
          <a:srcRect t="716" r="1610"/>
          <a:stretch>
            <a:fillRect/>
          </a:stretch>
        </p:blipFill>
        <p:spPr>
          <a:xfrm>
            <a:off x="8417173" y="-67038"/>
            <a:ext cx="4465133" cy="6808905"/>
          </a:xfrm>
          <a:prstGeom prst="rect">
            <a:avLst/>
          </a:prstGeom>
        </p:spPr>
      </p:pic>
      <p:sp>
        <p:nvSpPr>
          <p:cNvPr id="10" name="Titel">
            <a:extLst>
              <a:ext uri="{FF2B5EF4-FFF2-40B4-BE49-F238E27FC236}">
                <a16:creationId xmlns:a16="http://schemas.microsoft.com/office/drawing/2014/main" id="{36015FB3-DDA9-4A6C-1B89-068614DC6FEF}"/>
              </a:ext>
            </a:extLst>
          </p:cNvPr>
          <p:cNvSpPr txBox="1">
            <a:spLocks noGrp="1" noRot="1" noMove="1" noResize="1" noEditPoints="1" noAdjustHandles="1" noChangeArrowheads="1" noChangeShapeType="1"/>
          </p:cNvSpPr>
          <p:nvPr/>
        </p:nvSpPr>
        <p:spPr>
          <a:xfrm>
            <a:off x="47846" y="83276"/>
            <a:ext cx="12192000" cy="800219"/>
          </a:xfrm>
          <a:prstGeom prst="rect">
            <a:avLst/>
          </a:prstGeom>
          <a:noFill/>
        </p:spPr>
        <p:txBody>
          <a:bodyPr wrap="square" rtlCol="0">
            <a:spAutoFit/>
          </a:bodyPr>
          <a:lstStyle/>
          <a:p>
            <a:pPr algn="ctr"/>
            <a:r>
              <a:rPr lang="de-DE" b="1" noProof="0" dirty="0">
                <a:solidFill>
                  <a:srgbClr val="FFFFFF"/>
                </a:solidFill>
                <a:latin typeface="Times New Roman" panose="02020603050405020304" pitchFamily="18" charset="0"/>
                <a:cs typeface="Times New Roman" panose="02020603050405020304" pitchFamily="18" charset="0"/>
              </a:rPr>
              <a:t>Vergleich des Fay-</a:t>
            </a:r>
            <a:r>
              <a:rPr lang="de-DE" b="1" noProof="0" dirty="0" err="1">
                <a:solidFill>
                  <a:srgbClr val="FFFFFF"/>
                </a:solidFill>
                <a:latin typeface="Times New Roman" panose="02020603050405020304" pitchFamily="18" charset="0"/>
                <a:cs typeface="Times New Roman" panose="02020603050405020304" pitchFamily="18" charset="0"/>
              </a:rPr>
              <a:t>Harriot</a:t>
            </a:r>
            <a:r>
              <a:rPr lang="de-DE" b="1" noProof="0" dirty="0">
                <a:solidFill>
                  <a:srgbClr val="FFFFFF"/>
                </a:solidFill>
                <a:latin typeface="Times New Roman" panose="02020603050405020304" pitchFamily="18" charset="0"/>
                <a:cs typeface="Times New Roman" panose="02020603050405020304" pitchFamily="18" charset="0"/>
              </a:rPr>
              <a:t> (FH) und des </a:t>
            </a:r>
            <a:r>
              <a:rPr lang="de-DE" b="1" noProof="0" dirty="0" err="1">
                <a:solidFill>
                  <a:srgbClr val="FFFFFF"/>
                </a:solidFill>
                <a:latin typeface="Times New Roman" panose="02020603050405020304" pitchFamily="18" charset="0"/>
                <a:cs typeface="Times New Roman" panose="02020603050405020304" pitchFamily="18" charset="0"/>
              </a:rPr>
              <a:t>Battesse</a:t>
            </a:r>
            <a:r>
              <a:rPr lang="de-DE" b="1" noProof="0" dirty="0">
                <a:solidFill>
                  <a:srgbClr val="FFFFFF"/>
                </a:solidFill>
                <a:latin typeface="Times New Roman" panose="02020603050405020304" pitchFamily="18" charset="0"/>
                <a:cs typeface="Times New Roman" panose="02020603050405020304" pitchFamily="18" charset="0"/>
              </a:rPr>
              <a:t>-Harter-Fuller (BHF) Models </a:t>
            </a:r>
          </a:p>
          <a:p>
            <a:pPr algn="ctr"/>
            <a:r>
              <a:rPr lang="de-DE" sz="1400" noProof="0" dirty="0">
                <a:solidFill>
                  <a:srgbClr val="FFFFFF"/>
                </a:solidFill>
                <a:latin typeface="Times New Roman" panose="02020603050405020304" pitchFamily="18" charset="0"/>
                <a:cs typeface="Times New Roman" panose="02020603050405020304" pitchFamily="18" charset="0"/>
              </a:rPr>
              <a:t>Niklas, Lorenz</a:t>
            </a:r>
          </a:p>
          <a:p>
            <a:pPr algn="ctr"/>
            <a:r>
              <a:rPr lang="de-DE" sz="1400" noProof="0" dirty="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pic>
        <p:nvPicPr>
          <p:cNvPr id="12" name="Logo">
            <a:extLst>
              <a:ext uri="{FF2B5EF4-FFF2-40B4-BE49-F238E27FC236}">
                <a16:creationId xmlns:a16="http://schemas.microsoft.com/office/drawing/2014/main" id="{BE284FCC-5815-9E0F-CBEA-21334333055F}"/>
              </a:ext>
            </a:extLst>
          </p:cNvPr>
          <p:cNvPicPr>
            <a:picLocks noGrp="1" noRot="1" noChangeAspect="1" noMove="1" noResize="1" noEditPoints="1" noAdjustHandles="1" noChangeArrowheads="1" noChangeShapeType="1" noCrop="1"/>
          </p:cNvPicPr>
          <p:nvPr/>
        </p:nvPicPr>
        <p:blipFill>
          <a:blip r:embed="rId4"/>
          <a:stretch>
            <a:fillRect/>
          </a:stretch>
        </p:blipFill>
        <p:spPr>
          <a:xfrm>
            <a:off x="11389411" y="45476"/>
            <a:ext cx="754743" cy="754743"/>
          </a:xfrm>
          <a:prstGeom prst="rect">
            <a:avLst/>
          </a:prstGeom>
        </p:spPr>
      </p:pic>
      <p:grpSp>
        <p:nvGrpSpPr>
          <p:cNvPr id="72" name="Motivation BOX">
            <a:extLst>
              <a:ext uri="{FF2B5EF4-FFF2-40B4-BE49-F238E27FC236}">
                <a16:creationId xmlns:a16="http://schemas.microsoft.com/office/drawing/2014/main" id="{691731C3-31C5-A406-D155-1EC02519E53D}"/>
              </a:ext>
            </a:extLst>
          </p:cNvPr>
          <p:cNvGrpSpPr>
            <a:grpSpLocks noGrp="1" noUngrp="1" noRot="1" noMove="1" noResize="1"/>
          </p:cNvGrpSpPr>
          <p:nvPr/>
        </p:nvGrpSpPr>
        <p:grpSpPr>
          <a:xfrm>
            <a:off x="223908" y="957941"/>
            <a:ext cx="3797568" cy="800219"/>
            <a:chOff x="223909" y="957941"/>
            <a:chExt cx="3765454" cy="800219"/>
          </a:xfrm>
        </p:grpSpPr>
        <p:sp>
          <p:nvSpPr>
            <p:cNvPr id="21" name="Rechteck 20">
              <a:extLst>
                <a:ext uri="{FF2B5EF4-FFF2-40B4-BE49-F238E27FC236}">
                  <a16:creationId xmlns:a16="http://schemas.microsoft.com/office/drawing/2014/main" id="{724C3E38-06E0-B7CA-B238-56877FD5C13B}"/>
                </a:ext>
              </a:extLst>
            </p:cNvPr>
            <p:cNvSpPr>
              <a:spLocks noGrp="1" noRot="1" noMove="1" noResize="1" noEditPoints="1" noAdjustHandles="1" noChangeArrowheads="1" noChangeShapeType="1"/>
            </p:cNvSpPr>
            <p:nvPr/>
          </p:nvSpPr>
          <p:spPr>
            <a:xfrm>
              <a:off x="223910" y="957941"/>
              <a:ext cx="3765453" cy="8002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6" name="Motiavation Subtitel">
              <a:extLst>
                <a:ext uri="{FF2B5EF4-FFF2-40B4-BE49-F238E27FC236}">
                  <a16:creationId xmlns:a16="http://schemas.microsoft.com/office/drawing/2014/main" id="{4DD7ED51-D8A8-F855-4D3C-18643610E8E6}"/>
                </a:ext>
              </a:extLst>
            </p:cNvPr>
            <p:cNvSpPr>
              <a:spLocks noGrp="1" noRot="1" noMove="1" noResize="1" noEditPoints="1" noAdjustHandles="1" noChangeArrowheads="1" noChangeShapeType="1"/>
            </p:cNvSpPr>
            <p:nvPr/>
          </p:nvSpPr>
          <p:spPr>
            <a:xfrm>
              <a:off x="223909" y="957941"/>
              <a:ext cx="3765453" cy="25388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1) Motivation</a:t>
              </a:r>
            </a:p>
          </p:txBody>
        </p:sp>
      </p:grpSp>
      <p:grpSp>
        <p:nvGrpSpPr>
          <p:cNvPr id="71" name="Methoden BOX">
            <a:extLst>
              <a:ext uri="{FF2B5EF4-FFF2-40B4-BE49-F238E27FC236}">
                <a16:creationId xmlns:a16="http://schemas.microsoft.com/office/drawing/2014/main" id="{F0C785B4-12D4-FDBC-75C3-7E9AE12FAF8C}"/>
              </a:ext>
            </a:extLst>
          </p:cNvPr>
          <p:cNvGrpSpPr>
            <a:grpSpLocks/>
          </p:cNvGrpSpPr>
          <p:nvPr/>
        </p:nvGrpSpPr>
        <p:grpSpPr>
          <a:xfrm>
            <a:off x="223439" y="1912417"/>
            <a:ext cx="3798036" cy="4797871"/>
            <a:chOff x="223439" y="2087329"/>
            <a:chExt cx="3765453" cy="4622959"/>
          </a:xfrm>
        </p:grpSpPr>
        <p:sp>
          <p:nvSpPr>
            <p:cNvPr id="14" name="Rechteck 13">
              <a:extLst>
                <a:ext uri="{FF2B5EF4-FFF2-40B4-BE49-F238E27FC236}">
                  <a16:creationId xmlns:a16="http://schemas.microsoft.com/office/drawing/2014/main" id="{62BF8CA8-E871-97D3-D5C3-44427A16F6B6}"/>
                </a:ext>
              </a:extLst>
            </p:cNvPr>
            <p:cNvSpPr>
              <a:spLocks/>
            </p:cNvSpPr>
            <p:nvPr/>
          </p:nvSpPr>
          <p:spPr>
            <a:xfrm>
              <a:off x="223439" y="2087329"/>
              <a:ext cx="3765453" cy="46229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7" name="Methoden Subtitel">
              <a:extLst>
                <a:ext uri="{FF2B5EF4-FFF2-40B4-BE49-F238E27FC236}">
                  <a16:creationId xmlns:a16="http://schemas.microsoft.com/office/drawing/2014/main" id="{B03D12F5-E4D7-ED35-92F0-47CDC3E04959}"/>
                </a:ext>
              </a:extLst>
            </p:cNvPr>
            <p:cNvSpPr>
              <a:spLocks/>
            </p:cNvSpPr>
            <p:nvPr/>
          </p:nvSpPr>
          <p:spPr>
            <a:xfrm>
              <a:off x="223439" y="2087329"/>
              <a:ext cx="3765453" cy="2533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2) Methoden</a:t>
              </a:r>
            </a:p>
          </p:txBody>
        </p:sp>
      </p:grpSp>
      <p:grpSp>
        <p:nvGrpSpPr>
          <p:cNvPr id="79" name="Ergebnisse BOX">
            <a:extLst>
              <a:ext uri="{FF2B5EF4-FFF2-40B4-BE49-F238E27FC236}">
                <a16:creationId xmlns:a16="http://schemas.microsoft.com/office/drawing/2014/main" id="{0FD52CBC-02C7-0001-973B-26AD17CE7090}"/>
              </a:ext>
            </a:extLst>
          </p:cNvPr>
          <p:cNvGrpSpPr>
            <a:grpSpLocks noGrp="1" noUngrp="1" noRot="1" noMove="1" noResize="1"/>
          </p:cNvGrpSpPr>
          <p:nvPr/>
        </p:nvGrpSpPr>
        <p:grpSpPr>
          <a:xfrm>
            <a:off x="4213273" y="950861"/>
            <a:ext cx="4718456" cy="5759427"/>
            <a:chOff x="4213273" y="950861"/>
            <a:chExt cx="4718456" cy="5759427"/>
          </a:xfrm>
        </p:grpSpPr>
        <p:sp>
          <p:nvSpPr>
            <p:cNvPr id="22" name="Rechteck 21">
              <a:extLst>
                <a:ext uri="{FF2B5EF4-FFF2-40B4-BE49-F238E27FC236}">
                  <a16:creationId xmlns:a16="http://schemas.microsoft.com/office/drawing/2014/main" id="{2BD7232F-030C-271E-E44E-2E5EE3CE9C41}"/>
                </a:ext>
              </a:extLst>
            </p:cNvPr>
            <p:cNvSpPr>
              <a:spLocks noGrp="1" noRot="1" noMove="1" noResize="1" noEditPoints="1" noAdjustHandles="1" noChangeArrowheads="1" noChangeShapeType="1"/>
            </p:cNvSpPr>
            <p:nvPr/>
          </p:nvSpPr>
          <p:spPr>
            <a:xfrm>
              <a:off x="4213273" y="952963"/>
              <a:ext cx="4718456" cy="5757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1" name="Rechteck 10">
              <a:extLst>
                <a:ext uri="{FF2B5EF4-FFF2-40B4-BE49-F238E27FC236}">
                  <a16:creationId xmlns:a16="http://schemas.microsoft.com/office/drawing/2014/main" id="{3A3A0D28-FBC0-B61E-DAFB-9ECEF74112FC}"/>
                </a:ext>
              </a:extLst>
            </p:cNvPr>
            <p:cNvSpPr>
              <a:spLocks noGrp="1" noRot="1" noMove="1" noResize="1" noEditPoints="1" noAdjustHandles="1" noChangeArrowheads="1" noChangeShapeType="1"/>
            </p:cNvSpPr>
            <p:nvPr/>
          </p:nvSpPr>
          <p:spPr>
            <a:xfrm>
              <a:off x="4213273" y="950861"/>
              <a:ext cx="4718456"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3</a:t>
              </a:r>
              <a:r>
                <a:rPr lang="de-DE" sz="1400" noProof="0" dirty="0">
                  <a:solidFill>
                    <a:schemeClr val="tx1"/>
                  </a:solidFill>
                  <a:latin typeface="Times New Roman" panose="02020603050405020304" pitchFamily="18" charset="0"/>
                  <a:cs typeface="Times New Roman" panose="02020603050405020304" pitchFamily="18" charset="0"/>
                </a:rPr>
                <a:t>) Ergebnisse</a:t>
              </a:r>
            </a:p>
          </p:txBody>
        </p:sp>
      </p:grpSp>
      <p:grpSp>
        <p:nvGrpSpPr>
          <p:cNvPr id="77" name="Ergebnisse GRAPHS">
            <a:extLst>
              <a:ext uri="{FF2B5EF4-FFF2-40B4-BE49-F238E27FC236}">
                <a16:creationId xmlns:a16="http://schemas.microsoft.com/office/drawing/2014/main" id="{0D798753-FBD2-A322-7B02-A7802E2042F5}"/>
              </a:ext>
            </a:extLst>
          </p:cNvPr>
          <p:cNvGrpSpPr>
            <a:grpSpLocks noGrp="1" noUngrp="1" noRot="1" noMove="1" noResize="1"/>
          </p:cNvGrpSpPr>
          <p:nvPr/>
        </p:nvGrpSpPr>
        <p:grpSpPr>
          <a:xfrm>
            <a:off x="4424526" y="1283190"/>
            <a:ext cx="4465502" cy="5288025"/>
            <a:chOff x="4424526" y="1283190"/>
            <a:chExt cx="4465502" cy="5288025"/>
          </a:xfrm>
        </p:grpSpPr>
        <p:pic>
          <p:nvPicPr>
            <p:cNvPr id="27" name="Grafik 26">
              <a:extLst>
                <a:ext uri="{FF2B5EF4-FFF2-40B4-BE49-F238E27FC236}">
                  <a16:creationId xmlns:a16="http://schemas.microsoft.com/office/drawing/2014/main" id="{54B57A12-2245-358A-9A4A-2AE715735BDF}"/>
                </a:ext>
              </a:extLst>
            </p:cNvPr>
            <p:cNvPicPr>
              <a:picLocks noGrp="1" noRot="1" noChangeAspect="1" noMove="1" noResize="1" noEditPoints="1" noAdjustHandles="1" noChangeArrowheads="1" noChangeShapeType="1" noCrop="1"/>
            </p:cNvPicPr>
            <p:nvPr/>
          </p:nvPicPr>
          <p:blipFill>
            <a:blip r:embed="rId5">
              <a:extLst>
                <a:ext uri="{96DAC541-7B7A-43D3-8B79-37D633B846F1}">
                  <asvg:svgBlip xmlns:asvg="http://schemas.microsoft.com/office/drawing/2016/SVG/main" r:embed="rId6"/>
                </a:ext>
              </a:extLst>
            </a:blip>
            <a:srcRect r="69944" b="75008"/>
            <a:stretch>
              <a:fillRect/>
            </a:stretch>
          </p:blipFill>
          <p:spPr>
            <a:xfrm>
              <a:off x="4424526" y="1283190"/>
              <a:ext cx="2102958" cy="1311456"/>
            </a:xfrm>
            <a:prstGeom prst="rect">
              <a:avLst/>
            </a:prstGeom>
          </p:spPr>
        </p:pic>
        <p:pic>
          <p:nvPicPr>
            <p:cNvPr id="41" name="Grafik 40" descr="Ein Bild, das Screenshot enthält.&#10;&#10;KI-generierte Inhalte können fehlerhaft sein.">
              <a:extLst>
                <a:ext uri="{FF2B5EF4-FFF2-40B4-BE49-F238E27FC236}">
                  <a16:creationId xmlns:a16="http://schemas.microsoft.com/office/drawing/2014/main" id="{7DC1C5E1-A248-F19B-7DC9-E1D710F5E283}"/>
                </a:ext>
              </a:extLst>
            </p:cNvPr>
            <p:cNvPicPr>
              <a:picLocks noGrp="1" noRot="1" noChangeAspect="1" noMove="1" noResize="1" noEditPoints="1" noAdjustHandles="1" noChangeArrowheads="1" noChangeShapeType="1" noCrop="1"/>
            </p:cNvPicPr>
            <p:nvPr/>
          </p:nvPicPr>
          <p:blipFill>
            <a:blip r:embed="rId7"/>
            <a:srcRect t="2853" r="418" b="781"/>
            <a:stretch>
              <a:fillRect/>
            </a:stretch>
          </p:blipFill>
          <p:spPr>
            <a:xfrm>
              <a:off x="6617532" y="5451912"/>
              <a:ext cx="2272496" cy="1119303"/>
            </a:xfrm>
            <a:prstGeom prst="rect">
              <a:avLst/>
            </a:prstGeom>
          </p:spPr>
        </p:pic>
      </p:grpSp>
      <p:grpSp>
        <p:nvGrpSpPr>
          <p:cNvPr id="75" name="Diskussion BOX">
            <a:extLst>
              <a:ext uri="{FF2B5EF4-FFF2-40B4-BE49-F238E27FC236}">
                <a16:creationId xmlns:a16="http://schemas.microsoft.com/office/drawing/2014/main" id="{931DDB4E-CBF7-E046-94BD-A291BD4DA217}"/>
              </a:ext>
            </a:extLst>
          </p:cNvPr>
          <p:cNvGrpSpPr>
            <a:grpSpLocks noGrp="1" noUngrp="1" noRot="1" noMove="1" noResize="1"/>
          </p:cNvGrpSpPr>
          <p:nvPr/>
        </p:nvGrpSpPr>
        <p:grpSpPr>
          <a:xfrm>
            <a:off x="9155639" y="957941"/>
            <a:ext cx="2812450" cy="1798655"/>
            <a:chOff x="9155639" y="957941"/>
            <a:chExt cx="2812450" cy="1798655"/>
          </a:xfrm>
        </p:grpSpPr>
        <p:sp>
          <p:nvSpPr>
            <p:cNvPr id="23" name="Rechteck 22">
              <a:extLst>
                <a:ext uri="{FF2B5EF4-FFF2-40B4-BE49-F238E27FC236}">
                  <a16:creationId xmlns:a16="http://schemas.microsoft.com/office/drawing/2014/main" id="{D8FEA6FF-FADF-6E14-8DB2-DA41A67CCD55}"/>
                </a:ext>
              </a:extLst>
            </p:cNvPr>
            <p:cNvSpPr>
              <a:spLocks noGrp="1" noRot="1" noMove="1" noResize="1" noEditPoints="1" noAdjustHandles="1" noChangeArrowheads="1" noChangeShapeType="1"/>
            </p:cNvSpPr>
            <p:nvPr/>
          </p:nvSpPr>
          <p:spPr>
            <a:xfrm>
              <a:off x="9156107" y="957941"/>
              <a:ext cx="2811982" cy="179865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2" name="Diskussion Subtitel">
              <a:extLst>
                <a:ext uri="{FF2B5EF4-FFF2-40B4-BE49-F238E27FC236}">
                  <a16:creationId xmlns:a16="http://schemas.microsoft.com/office/drawing/2014/main" id="{E1041774-047E-64DA-5782-CF2F6A01618D}"/>
                </a:ext>
              </a:extLst>
            </p:cNvPr>
            <p:cNvSpPr>
              <a:spLocks noGrp="1" noRot="1" noMove="1" noResize="1" noEditPoints="1" noAdjustHandles="1" noChangeArrowheads="1" noChangeShapeType="1"/>
            </p:cNvSpPr>
            <p:nvPr/>
          </p:nvSpPr>
          <p:spPr>
            <a:xfrm>
              <a:off x="9155639" y="958991"/>
              <a:ext cx="2811981"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4</a:t>
              </a:r>
              <a:r>
                <a:rPr lang="de-DE" sz="1400" noProof="0" dirty="0">
                  <a:solidFill>
                    <a:schemeClr val="tx1"/>
                  </a:solidFill>
                  <a:latin typeface="Times New Roman" panose="02020603050405020304" pitchFamily="18" charset="0"/>
                  <a:cs typeface="Times New Roman" panose="02020603050405020304" pitchFamily="18" charset="0"/>
                </a:rPr>
                <a:t>) Diskussion</a:t>
              </a:r>
            </a:p>
          </p:txBody>
        </p:sp>
      </p:grpSp>
      <p:sp>
        <p:nvSpPr>
          <p:cNvPr id="20" name="Rechteck 19">
            <a:extLst>
              <a:ext uri="{FF2B5EF4-FFF2-40B4-BE49-F238E27FC236}">
                <a16:creationId xmlns:a16="http://schemas.microsoft.com/office/drawing/2014/main" id="{F4295E55-A6F1-085F-EC78-85E1DDDFE045}"/>
              </a:ext>
            </a:extLst>
          </p:cNvPr>
          <p:cNvSpPr>
            <a:spLocks noGrp="1" noRot="1" noMove="1" noResize="1" noEditPoints="1" noAdjustHandles="1" noChangeArrowheads="1" noChangeShapeType="1"/>
          </p:cNvSpPr>
          <p:nvPr/>
        </p:nvSpPr>
        <p:spPr>
          <a:xfrm>
            <a:off x="9156107" y="2934787"/>
            <a:ext cx="2811982" cy="25652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3" name="Limitationen Subtitel">
            <a:extLst>
              <a:ext uri="{FF2B5EF4-FFF2-40B4-BE49-F238E27FC236}">
                <a16:creationId xmlns:a16="http://schemas.microsoft.com/office/drawing/2014/main" id="{A6E26BAD-A43A-5E0A-F9A1-2D5E39A72605}"/>
              </a:ext>
            </a:extLst>
          </p:cNvPr>
          <p:cNvSpPr>
            <a:spLocks noGrp="1" noRot="1" noMove="1" noResize="1" noEditPoints="1" noAdjustHandles="1" noChangeArrowheads="1" noChangeShapeType="1"/>
          </p:cNvSpPr>
          <p:nvPr/>
        </p:nvSpPr>
        <p:spPr>
          <a:xfrm>
            <a:off x="9155639" y="2930763"/>
            <a:ext cx="2811981" cy="260962"/>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5</a:t>
            </a:r>
            <a:r>
              <a:rPr lang="de-DE" sz="1400" noProof="0" dirty="0">
                <a:solidFill>
                  <a:schemeClr val="tx1"/>
                </a:solidFill>
                <a:latin typeface="Times New Roman" panose="02020603050405020304" pitchFamily="18" charset="0"/>
                <a:cs typeface="Times New Roman" panose="02020603050405020304" pitchFamily="18" charset="0"/>
              </a:rPr>
              <a:t>) Limitationen</a:t>
            </a:r>
          </a:p>
        </p:txBody>
      </p:sp>
      <p:grpSp>
        <p:nvGrpSpPr>
          <p:cNvPr id="19" name="Gruppieren 18">
            <a:extLst>
              <a:ext uri="{FF2B5EF4-FFF2-40B4-BE49-F238E27FC236}">
                <a16:creationId xmlns:a16="http://schemas.microsoft.com/office/drawing/2014/main" id="{7171261A-A35F-B564-7137-3665F8C0A795}"/>
              </a:ext>
            </a:extLst>
          </p:cNvPr>
          <p:cNvGrpSpPr>
            <a:grpSpLocks noGrp="1" noUngrp="1" noRot="1" noMove="1" noResize="1"/>
          </p:cNvGrpSpPr>
          <p:nvPr/>
        </p:nvGrpSpPr>
        <p:grpSpPr>
          <a:xfrm>
            <a:off x="9155639" y="5656220"/>
            <a:ext cx="2812446" cy="1054069"/>
            <a:chOff x="9155639" y="5656220"/>
            <a:chExt cx="2812446" cy="1054069"/>
          </a:xfrm>
        </p:grpSpPr>
        <p:sp>
          <p:nvSpPr>
            <p:cNvPr id="3" name="Rechteck 2">
              <a:extLst>
                <a:ext uri="{FF2B5EF4-FFF2-40B4-BE49-F238E27FC236}">
                  <a16:creationId xmlns:a16="http://schemas.microsoft.com/office/drawing/2014/main" id="{09AA2046-DA18-4C23-9F42-1C29BA171DD5}"/>
                </a:ext>
              </a:extLst>
            </p:cNvPr>
            <p:cNvSpPr>
              <a:spLocks/>
            </p:cNvSpPr>
            <p:nvPr/>
          </p:nvSpPr>
          <p:spPr>
            <a:xfrm>
              <a:off x="9156104" y="5899009"/>
              <a:ext cx="2811981" cy="8112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AU" sz="400" noProof="1">
                  <a:solidFill>
                    <a:schemeClr val="tx1"/>
                  </a:solidFill>
                </a:rPr>
                <a:t>Battese, G. E., Harter, R. M., &amp; Fuller, W. A. (1988). An Error-Components Model for Prediction of County Crop Areas Using Survey and Satellite Data.</a:t>
              </a:r>
              <a:endParaRPr lang="en-AU" sz="400" b="0" noProof="1">
                <a:solidFill>
                  <a:schemeClr val="tx1"/>
                </a:solidFill>
                <a:effectLst/>
              </a:endParaRPr>
            </a:p>
            <a:p>
              <a:r>
                <a:rPr lang="en-AU" sz="400" noProof="1">
                  <a:solidFill>
                    <a:schemeClr val="tx1"/>
                  </a:solidFill>
                </a:rPr>
                <a:t>Fay III, R. E., &amp; Herriot, R. A. (1979). Estimates of Income for Small Places: An Application of James-Stein Procedures to Census Data. </a:t>
              </a:r>
              <a:endParaRPr lang="en-AU" sz="400" b="0" noProof="1">
                <a:solidFill>
                  <a:schemeClr val="tx1"/>
                </a:solidFill>
                <a:effectLst/>
              </a:endParaRPr>
            </a:p>
            <a:p>
              <a:r>
                <a:rPr lang="en-AU" sz="400" noProof="1">
                  <a:solidFill>
                    <a:schemeClr val="tx1"/>
                  </a:solidFill>
                </a:rPr>
                <a:t>Harmening, S., Kreutzmann, A.-K., Schmidt, S., Salvati, N., &amp; Schmid, T. (2023). A framework for producing small area estimates based on area-level models in R. </a:t>
              </a:r>
              <a:endParaRPr lang="en-AU" sz="400" b="0" noProof="1">
                <a:solidFill>
                  <a:schemeClr val="tx1"/>
                </a:solidFill>
                <a:effectLst/>
              </a:endParaRPr>
            </a:p>
            <a:p>
              <a:r>
                <a:rPr lang="en-AU" sz="400" noProof="1">
                  <a:solidFill>
                    <a:schemeClr val="tx1"/>
                  </a:solidFill>
                </a:rPr>
                <a:t>INE Bolivia. (2024). </a:t>
              </a:r>
              <a:r>
                <a:rPr lang="en-AU" sz="400" i="1" noProof="1">
                  <a:solidFill>
                    <a:schemeClr val="tx1"/>
                  </a:solidFill>
                </a:rPr>
                <a:t>Census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Kreutzmann, A.-K., Pannier, S., Rojas-Perilla, N., Schmid, T., Templ, M., &amp; Tzavidis, N. (2019). The R package emdi for estimating and mapping regionally disaggregated indicators. </a:t>
              </a:r>
              <a:endParaRPr lang="en-AU" sz="400" b="0" noProof="1">
                <a:solidFill>
                  <a:schemeClr val="tx1"/>
                </a:solidFill>
                <a:effectLst/>
              </a:endParaRPr>
            </a:p>
            <a:p>
              <a:r>
                <a:rPr lang="en-AU" sz="400" noProof="1">
                  <a:solidFill>
                    <a:schemeClr val="tx1"/>
                  </a:solidFill>
                </a:rPr>
                <a:t>UN Office for the Coordination of Humanitarian Affairs (OCHA). (2025). </a:t>
              </a:r>
              <a:r>
                <a:rPr lang="en-AU" sz="400" i="1" noProof="1">
                  <a:solidFill>
                    <a:schemeClr val="tx1"/>
                  </a:solidFill>
                </a:rPr>
                <a:t>Bolivia Administrative Boundaries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Würz, N. (2025). </a:t>
              </a:r>
              <a:r>
                <a:rPr lang="en-AU" sz="400" i="1" noProof="1">
                  <a:solidFill>
                    <a:schemeClr val="tx1"/>
                  </a:solidFill>
                </a:rPr>
                <a:t>saeTrafo: Transformations for unit-level small area models</a:t>
              </a:r>
              <a:r>
                <a:rPr lang="en-AU" sz="400" noProof="1">
                  <a:solidFill>
                    <a:schemeClr val="tx1"/>
                  </a:solidFill>
                </a:rPr>
                <a:t> [Manual].</a:t>
              </a:r>
            </a:p>
          </p:txBody>
        </p:sp>
        <p:sp>
          <p:nvSpPr>
            <p:cNvPr id="18" name="Limitationen Subtitel">
              <a:extLst>
                <a:ext uri="{FF2B5EF4-FFF2-40B4-BE49-F238E27FC236}">
                  <a16:creationId xmlns:a16="http://schemas.microsoft.com/office/drawing/2014/main" id="{0CFB05A6-655E-9589-2ED6-1C5BEC3DD007}"/>
                </a:ext>
              </a:extLst>
            </p:cNvPr>
            <p:cNvSpPr>
              <a:spLocks noGrp="1" noRot="1" noMove="1" noResize="1" noEditPoints="1" noAdjustHandles="1" noChangeArrowheads="1" noChangeShapeType="1"/>
            </p:cNvSpPr>
            <p:nvPr/>
          </p:nvSpPr>
          <p:spPr>
            <a:xfrm>
              <a:off x="9155639" y="5656220"/>
              <a:ext cx="2811981" cy="242789"/>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References</a:t>
              </a:r>
            </a:p>
          </p:txBody>
        </p:sp>
      </p:grpSp>
      <p:sp>
        <p:nvSpPr>
          <p:cNvPr id="8" name="Motivation TEXT">
            <a:extLst>
              <a:ext uri="{FF2B5EF4-FFF2-40B4-BE49-F238E27FC236}">
                <a16:creationId xmlns:a16="http://schemas.microsoft.com/office/drawing/2014/main" id="{1A0AA74B-35AB-8004-43C4-D64CAA4E8CD8}"/>
              </a:ext>
            </a:extLst>
          </p:cNvPr>
          <p:cNvSpPr txBox="1">
            <a:spLocks/>
          </p:cNvSpPr>
          <p:nvPr/>
        </p:nvSpPr>
        <p:spPr>
          <a:xfrm>
            <a:off x="223909" y="1218827"/>
            <a:ext cx="3776316" cy="415498"/>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Wir vergleichen die Schätzgenauigkeit von Area-Level- (FH) und Unit-Level-Modellen (BHF) bei sehr kleinen Stichproben. Ein Simulationsansatz ermöglicht den direkten Vergleich der Schätzungen mit der bekannten wahren Verteilung der Zielvariable.</a:t>
            </a:r>
            <a:endParaRPr lang="en-US" sz="700" dirty="0">
              <a:latin typeface="Times New Roman" panose="02020603050405020304" pitchFamily="18" charset="0"/>
              <a:cs typeface="Times New Roman" panose="02020603050405020304" pitchFamily="18" charset="0"/>
            </a:endParaRPr>
          </a:p>
        </p:txBody>
      </p:sp>
      <p:grpSp>
        <p:nvGrpSpPr>
          <p:cNvPr id="73" name="Methods TEXT">
            <a:extLst>
              <a:ext uri="{FF2B5EF4-FFF2-40B4-BE49-F238E27FC236}">
                <a16:creationId xmlns:a16="http://schemas.microsoft.com/office/drawing/2014/main" id="{45A16924-D298-A153-812E-E72183D98BC5}"/>
              </a:ext>
            </a:extLst>
          </p:cNvPr>
          <p:cNvGrpSpPr>
            <a:grpSpLocks noGrp="1" noUngrp="1" noRot="1" noMove="1" noResize="1"/>
          </p:cNvGrpSpPr>
          <p:nvPr/>
        </p:nvGrpSpPr>
        <p:grpSpPr>
          <a:xfrm>
            <a:off x="224727" y="2171622"/>
            <a:ext cx="3795052" cy="3770263"/>
            <a:chOff x="224727" y="2171622"/>
            <a:chExt cx="3795052" cy="3770263"/>
          </a:xfrm>
        </p:grpSpPr>
        <p:sp>
          <p:nvSpPr>
            <p:cNvPr id="9" name="Textfeld 8">
              <a:extLst>
                <a:ext uri="{FF2B5EF4-FFF2-40B4-BE49-F238E27FC236}">
                  <a16:creationId xmlns:a16="http://schemas.microsoft.com/office/drawing/2014/main" id="{6B77CBED-5E1A-0722-EBC4-2299C362FBE5}"/>
                </a:ext>
              </a:extLst>
            </p:cNvPr>
            <p:cNvSpPr txBox="1">
              <a:spLocks/>
            </p:cNvSpPr>
            <p:nvPr/>
          </p:nvSpPr>
          <p:spPr>
            <a:xfrm>
              <a:off x="2895604" y="2175193"/>
              <a:ext cx="1124175" cy="738664"/>
            </a:xfrm>
            <a:prstGeom prst="rect">
              <a:avLst/>
            </a:prstGeom>
            <a:noFill/>
          </p:spPr>
          <p:txBody>
            <a:bodyPr wrap="square" rtlCol="0">
              <a:spAutoFit/>
            </a:bodyPr>
            <a:lstStyle/>
            <a:p>
              <a:r>
                <a:rPr lang="de-DE" sz="800" b="1" dirty="0">
                  <a:latin typeface="Times New Roman" panose="02020603050405020304" pitchFamily="18" charset="0"/>
                  <a:cs typeface="Times New Roman" panose="02020603050405020304" pitchFamily="18" charset="0"/>
                </a:rPr>
                <a:t>Daten</a:t>
              </a:r>
            </a:p>
            <a:p>
              <a:pPr algn="just"/>
              <a:r>
                <a:rPr lang="de-DE" sz="700" dirty="0">
                  <a:latin typeface="Times New Roman" panose="02020603050405020304" pitchFamily="18" charset="0"/>
                  <a:cs typeface="Times New Roman" panose="02020603050405020304" pitchFamily="18" charset="0"/>
                </a:rPr>
                <a:t>Vollerhebung (</a:t>
              </a:r>
              <a:r>
                <a:rPr lang="de-DE" sz="700" dirty="0" err="1">
                  <a:latin typeface="Times New Roman" panose="02020603050405020304" pitchFamily="18" charset="0"/>
                  <a:cs typeface="Times New Roman" panose="02020603050405020304" pitchFamily="18" charset="0"/>
                </a:rPr>
                <a:t>Census</a:t>
              </a:r>
              <a:r>
                <a:rPr lang="de-DE" sz="700" dirty="0">
                  <a:latin typeface="Times New Roman" panose="02020603050405020304" pitchFamily="18" charset="0"/>
                  <a:cs typeface="Times New Roman" panose="02020603050405020304" pitchFamily="18" charset="0"/>
                </a:rPr>
                <a:t> Bolivien 2024) mit Personen- und Haushaltsdaten. </a:t>
              </a:r>
            </a:p>
            <a:p>
              <a:pPr algn="just"/>
              <a:r>
                <a:rPr lang="de-DE" sz="600" dirty="0">
                  <a:latin typeface="Times New Roman" panose="02020603050405020304" pitchFamily="18" charset="0"/>
                  <a:cs typeface="Times New Roman" panose="02020603050405020304" pitchFamily="18" charset="0"/>
                </a:rPr>
                <a:t>Personen über 18 Jahre. </a:t>
              </a:r>
            </a:p>
          </p:txBody>
        </p:sp>
        <p:sp>
          <p:nvSpPr>
            <p:cNvPr id="13" name="Textfeld 12">
              <a:extLst>
                <a:ext uri="{FF2B5EF4-FFF2-40B4-BE49-F238E27FC236}">
                  <a16:creationId xmlns:a16="http://schemas.microsoft.com/office/drawing/2014/main" id="{0D088343-9964-B6BC-8632-D74D2C8EFC5F}"/>
                </a:ext>
              </a:extLst>
            </p:cNvPr>
            <p:cNvSpPr txBox="1">
              <a:spLocks noGrp="1" noRot="1" noMove="1" noResize="1" noEditPoints="1" noAdjustHandles="1" noChangeArrowheads="1" noChangeShapeType="1"/>
            </p:cNvSpPr>
            <p:nvPr/>
          </p:nvSpPr>
          <p:spPr>
            <a:xfrm>
              <a:off x="1346128" y="2171622"/>
              <a:ext cx="1582225" cy="3770263"/>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Modellbildung</a:t>
              </a:r>
            </a:p>
            <a:p>
              <a:pPr algn="just"/>
              <a:r>
                <a:rPr lang="de-DE" sz="700" dirty="0">
                  <a:latin typeface="Times New Roman" panose="02020603050405020304" pitchFamily="18" charset="0"/>
                  <a:cs typeface="Times New Roman" panose="02020603050405020304" pitchFamily="18" charset="0"/>
                </a:rPr>
                <a:t>Zunächst eine einzelne Stichprobe aus den simulierten Daten herangezogen. Die Variablenselektion erfolgt schrittweise: Variablen mit hohem Anteil fehlender Werte werden ausgeschlossen, ebenso Variablen mit sehr vielen Faktorstufen, stark korrelierte Variablen sowie Variablen, die inhaltlich zu nah an der Zielvariable Bildungsjahre liegen. Die finale Variablenauswahl erfolgt mittels </a:t>
              </a:r>
              <a:r>
                <a:rPr lang="de-DE" sz="700" dirty="0" err="1">
                  <a:latin typeface="Times New Roman" panose="02020603050405020304" pitchFamily="18" charset="0"/>
                  <a:cs typeface="Times New Roman" panose="02020603050405020304" pitchFamily="18" charset="0"/>
                </a:rPr>
                <a:t>Stepwise</a:t>
              </a:r>
              <a:r>
                <a:rPr lang="de-DE" sz="700" dirty="0">
                  <a:latin typeface="Times New Roman" panose="02020603050405020304" pitchFamily="18" charset="0"/>
                  <a:cs typeface="Times New Roman" panose="02020603050405020304" pitchFamily="18" charset="0"/>
                </a:rPr>
                <a:t>-Regression (</a:t>
              </a:r>
              <a:r>
                <a:rPr lang="de-DE" sz="700" dirty="0" err="1">
                  <a:latin typeface="Times New Roman" panose="02020603050405020304" pitchFamily="18" charset="0"/>
                  <a:cs typeface="Times New Roman" panose="02020603050405020304" pitchFamily="18" charset="0"/>
                </a:rPr>
                <a:t>backward</a:t>
              </a:r>
              <a:r>
                <a:rPr lang="de-DE" sz="700" dirty="0">
                  <a:latin typeface="Times New Roman" panose="02020603050405020304" pitchFamily="18" charset="0"/>
                  <a:cs typeface="Times New Roman" panose="02020603050405020304" pitchFamily="18" charset="0"/>
                </a:rPr>
                <a:t>, </a:t>
              </a:r>
              <a:r>
                <a:rPr lang="de-DE" sz="700" dirty="0" err="1">
                  <a:latin typeface="Times New Roman" panose="02020603050405020304" pitchFamily="18" charset="0"/>
                  <a:cs typeface="Times New Roman" panose="02020603050405020304" pitchFamily="18" charset="0"/>
                </a:rPr>
                <a:t>forward</a:t>
              </a:r>
              <a:r>
                <a:rPr lang="de-DE" sz="700" dirty="0">
                  <a:latin typeface="Times New Roman" panose="02020603050405020304" pitchFamily="18" charset="0"/>
                  <a:cs typeface="Times New Roman" panose="02020603050405020304" pitchFamily="18" charset="0"/>
                </a:rPr>
                <a:t>, </a:t>
              </a:r>
              <a:r>
                <a:rPr lang="de-DE" sz="700" dirty="0" err="1">
                  <a:latin typeface="Times New Roman" panose="02020603050405020304" pitchFamily="18" charset="0"/>
                  <a:cs typeface="Times New Roman" panose="02020603050405020304" pitchFamily="18" charset="0"/>
                </a:rPr>
                <a:t>both</a:t>
              </a:r>
              <a:r>
                <a:rPr lang="de-DE" sz="700" dirty="0">
                  <a:latin typeface="Times New Roman" panose="02020603050405020304" pitchFamily="18" charset="0"/>
                  <a:cs typeface="Times New Roman" panose="02020603050405020304" pitchFamily="18" charset="0"/>
                </a:rPr>
                <a:t>) auf Basis des BIC-Kriteriums, wodurch die Modellkomplexität reduziert wird, ohne die erklärte Varianz wesentlich zu verringern. Für nicht-faktorielle Variablen erfolgt eine Umkodierung in Dummy-Variablen. Die endgültigen FH- und BHF-Modelle werden anschließend mit den ausgewählten </a:t>
              </a:r>
              <a:r>
                <a:rPr lang="de-DE" sz="700" dirty="0" err="1">
                  <a:latin typeface="Times New Roman" panose="02020603050405020304" pitchFamily="18" charset="0"/>
                  <a:cs typeface="Times New Roman" panose="02020603050405020304" pitchFamily="18" charset="0"/>
                </a:rPr>
                <a:t>Kovariate</a:t>
              </a:r>
              <a:r>
                <a:rPr lang="de-DE" sz="700" dirty="0">
                  <a:latin typeface="Times New Roman" panose="02020603050405020304" pitchFamily="18" charset="0"/>
                  <a:cs typeface="Times New Roman" panose="02020603050405020304" pitchFamily="18" charset="0"/>
                </a:rPr>
                <a:t> geschätzt. Eingeschlossen sind sowohl individuelle Variablen wie Alter, Beruf und Lesefähigkeit, als auch haushaltsbezogene Indikatoren des Wohn- und Lebensstandards, darunter Urbanität, Krankenversicherung, Wohnqualität, Ausstattung der Wohnung (z. B. Küche, Warmwasserbereitung) und Autobesitz.</a:t>
              </a:r>
            </a:p>
            <a:p>
              <a:pPr algn="just"/>
              <a:endParaRPr lang="de-DE" sz="700"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2" name="Textfeld 61">
                  <a:extLst>
                    <a:ext uri="{FF2B5EF4-FFF2-40B4-BE49-F238E27FC236}">
                      <a16:creationId xmlns:a16="http://schemas.microsoft.com/office/drawing/2014/main" id="{682A563B-6997-3752-0CAF-A0D484824BF5}"/>
                    </a:ext>
                  </a:extLst>
                </p:cNvPr>
                <p:cNvSpPr txBox="1">
                  <a:spLocks noGrp="1" noRot="1" noMove="1" noResize="1" noEditPoints="1" noAdjustHandles="1" noChangeArrowheads="1" noChangeShapeType="1"/>
                </p:cNvSpPr>
                <p:nvPr/>
              </p:nvSpPr>
              <p:spPr>
                <a:xfrm>
                  <a:off x="224727" y="4571894"/>
                  <a:ext cx="1121401" cy="1184940"/>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Simulation</a:t>
                  </a:r>
                  <a:r>
                    <a:rPr lang="de-DE" sz="800" dirty="0">
                      <a:latin typeface="Times New Roman" panose="02020603050405020304" pitchFamily="18" charset="0"/>
                      <a:cs typeface="Times New Roman" panose="02020603050405020304" pitchFamily="18" charset="0"/>
                    </a:rPr>
                    <a:t> </a:t>
                  </a:r>
                </a:p>
                <a:p>
                  <a:pPr algn="just"/>
                  <a:r>
                    <a:rPr lang="de-DE" sz="700" dirty="0">
                      <a:latin typeface="Times New Roman" panose="02020603050405020304" pitchFamily="18" charset="0"/>
                      <a:cs typeface="Times New Roman" panose="02020603050405020304" pitchFamily="18" charset="0"/>
                    </a:rPr>
                    <a:t>Simulation von 200 Stichproben mittels SRS mit </a:t>
                  </a:r>
                  <a14:m>
                    <m:oMath xmlns:m="http://schemas.openxmlformats.org/officeDocument/2006/math">
                      <m:r>
                        <a:rPr lang="de-DE" sz="700" i="1">
                          <a:latin typeface="Cambria Math" panose="02040503050406030204" pitchFamily="18" charset="0"/>
                        </a:rPr>
                        <m:t>𝑛</m:t>
                      </m:r>
                      <m:r>
                        <a:rPr lang="de-DE" sz="700">
                          <a:latin typeface="Cambria Math" panose="02040503050406030204" pitchFamily="18" charset="0"/>
                        </a:rPr>
                        <m:t>=20</m:t>
                      </m:r>
                    </m:oMath>
                  </a14:m>
                  <a:r>
                    <a:rPr lang="de-DE" sz="700" dirty="0">
                      <a:latin typeface="Times New Roman" panose="02020603050405020304" pitchFamily="18" charset="0"/>
                      <a:cs typeface="Times New Roman" panose="02020603050405020304" pitchFamily="18" charset="0"/>
                    </a:rPr>
                    <a:t> pro Domäne für 113 Provinzen. Die Formel, die für das erste Sample ermittelt wurden dann auf diese</a:t>
                  </a:r>
                </a:p>
                <a:p>
                  <a:pPr algn="just"/>
                  <a:r>
                    <a:rPr lang="de-DE" sz="700" dirty="0">
                      <a:latin typeface="Times New Roman" panose="02020603050405020304" pitchFamily="18" charset="0"/>
                      <a:cs typeface="Times New Roman" panose="02020603050405020304" pitchFamily="18" charset="0"/>
                    </a:rPr>
                    <a:t>angewandt</a:t>
                  </a:r>
                  <a:br>
                    <a:rPr lang="de-DE" sz="700" dirty="0">
                      <a:latin typeface="Times New Roman" panose="02020603050405020304" pitchFamily="18" charset="0"/>
                      <a:cs typeface="Times New Roman" panose="02020603050405020304" pitchFamily="18" charset="0"/>
                    </a:rPr>
                  </a:br>
                  <a:endParaRPr lang="de-DE" sz="700" dirty="0">
                    <a:latin typeface="Times New Roman" panose="02020603050405020304" pitchFamily="18" charset="0"/>
                    <a:cs typeface="Times New Roman" panose="02020603050405020304" pitchFamily="18" charset="0"/>
                  </a:endParaRPr>
                </a:p>
              </p:txBody>
            </p:sp>
          </mc:Choice>
          <mc:Fallback xmlns="">
            <p:sp>
              <p:nvSpPr>
                <p:cNvPr id="62" name="Textfeld 61">
                  <a:extLst>
                    <a:ext uri="{FF2B5EF4-FFF2-40B4-BE49-F238E27FC236}">
                      <a16:creationId xmlns:a16="http://schemas.microsoft.com/office/drawing/2014/main" id="{682A563B-6997-3752-0CAF-A0D484824BF5}"/>
                    </a:ext>
                  </a:extLst>
                </p:cNvPr>
                <p:cNvSpPr txBox="1">
                  <a:spLocks noGrp="1" noRot="1" noChangeAspect="1" noMove="1" noResize="1" noEditPoints="1" noAdjustHandles="1" noChangeArrowheads="1" noChangeShapeType="1" noTextEdit="1"/>
                </p:cNvSpPr>
                <p:nvPr/>
              </p:nvSpPr>
              <p:spPr>
                <a:xfrm>
                  <a:off x="224727" y="4571894"/>
                  <a:ext cx="1121401" cy="1184940"/>
                </a:xfrm>
                <a:prstGeom prst="rect">
                  <a:avLst/>
                </a:prstGeom>
                <a:blipFill>
                  <a:blip r:embed="rId8"/>
                  <a:stretch>
                    <a:fillRect/>
                  </a:stretch>
                </a:blipFill>
              </p:spPr>
              <p:txBody>
                <a:bodyPr/>
                <a:lstStyle/>
                <a:p>
                  <a:r>
                    <a:rPr lang="en-US">
                      <a:noFill/>
                    </a:rPr>
                    <a:t> </a:t>
                  </a:r>
                </a:p>
              </p:txBody>
            </p:sp>
          </mc:Fallback>
        </mc:AlternateContent>
      </p:grpSp>
      <p:grpSp>
        <p:nvGrpSpPr>
          <p:cNvPr id="74" name="Ergebnisse TEXT ">
            <a:extLst>
              <a:ext uri="{FF2B5EF4-FFF2-40B4-BE49-F238E27FC236}">
                <a16:creationId xmlns:a16="http://schemas.microsoft.com/office/drawing/2014/main" id="{A8FC02A0-7091-30F9-3251-60C7DACF1376}"/>
              </a:ext>
            </a:extLst>
          </p:cNvPr>
          <p:cNvGrpSpPr>
            <a:grpSpLocks noGrp="1" noUngrp="1" noRot="1" noMove="1" noResize="1"/>
          </p:cNvGrpSpPr>
          <p:nvPr/>
        </p:nvGrpSpPr>
        <p:grpSpPr>
          <a:xfrm>
            <a:off x="4306383" y="1397876"/>
            <a:ext cx="4551737" cy="4881930"/>
            <a:chOff x="4306383" y="1397876"/>
            <a:chExt cx="4551737" cy="4881930"/>
          </a:xfrm>
        </p:grpSpPr>
        <p:sp>
          <p:nvSpPr>
            <p:cNvPr id="63" name="Textfeld 62">
              <a:extLst>
                <a:ext uri="{FF2B5EF4-FFF2-40B4-BE49-F238E27FC236}">
                  <a16:creationId xmlns:a16="http://schemas.microsoft.com/office/drawing/2014/main" id="{0B94B118-E313-664C-159D-FF33595BB63B}"/>
                </a:ext>
              </a:extLst>
            </p:cNvPr>
            <p:cNvSpPr txBox="1">
              <a:spLocks noGrp="1" noRot="1" noMove="1" noResize="1" noEditPoints="1" noAdjustHandles="1" noChangeArrowheads="1" noChangeShapeType="1"/>
            </p:cNvSpPr>
            <p:nvPr/>
          </p:nvSpPr>
          <p:spPr>
            <a:xfrm>
              <a:off x="6638089" y="1397876"/>
              <a:ext cx="2182525" cy="738664"/>
            </a:xfrm>
            <a:prstGeom prst="rect">
              <a:avLst/>
            </a:prstGeom>
            <a:noFill/>
          </p:spPr>
          <p:txBody>
            <a:bodyPr wrap="square" rtlCol="0">
              <a:spAutoFit/>
            </a:bodyPr>
            <a:lstStyle/>
            <a:p>
              <a:r>
                <a:rPr lang="de-DE" sz="700" noProof="1">
                  <a:latin typeface="Times New Roman" panose="02020603050405020304" pitchFamily="18" charset="0"/>
                  <a:cs typeface="Times New Roman" panose="02020603050405020304" pitchFamily="18" charset="0"/>
                </a:rPr>
                <a:t>In diesem Abschnitt möchte ich dan nvor allem darüber reden, wie viel Variablen, durch die Regresssion ausgeschlossen wurden und welche variable, dann am ende übrig geblieben sind, außerdem, wie häufig welche variable bei dem BHF Modell dann für die Analyse ausgeschlossen wurde </a:t>
              </a:r>
            </a:p>
          </p:txBody>
        </p:sp>
        <p:sp>
          <p:nvSpPr>
            <p:cNvPr id="66" name="Textfeld 65">
              <a:extLst>
                <a:ext uri="{FF2B5EF4-FFF2-40B4-BE49-F238E27FC236}">
                  <a16:creationId xmlns:a16="http://schemas.microsoft.com/office/drawing/2014/main" id="{CC656090-11FE-4CAF-99E9-01F33B6798F1}"/>
                </a:ext>
              </a:extLst>
            </p:cNvPr>
            <p:cNvSpPr txBox="1">
              <a:spLocks noGrp="1" noRot="1" noMove="1" noResize="1" noEditPoints="1" noAdjustHandles="1" noChangeArrowheads="1" noChangeShapeType="1"/>
            </p:cNvSpPr>
            <p:nvPr/>
          </p:nvSpPr>
          <p:spPr>
            <a:xfrm>
              <a:off x="4306383" y="2713673"/>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sp>
          <p:nvSpPr>
            <p:cNvPr id="67" name="Textfeld 66">
              <a:extLst>
                <a:ext uri="{FF2B5EF4-FFF2-40B4-BE49-F238E27FC236}">
                  <a16:creationId xmlns:a16="http://schemas.microsoft.com/office/drawing/2014/main" id="{94078639-927D-AA6F-35B1-3CE6BC25DD8A}"/>
                </a:ext>
              </a:extLst>
            </p:cNvPr>
            <p:cNvSpPr txBox="1">
              <a:spLocks noGrp="1" noRot="1" noMove="1" noResize="1" noEditPoints="1" noAdjustHandles="1" noChangeArrowheads="1" noChangeShapeType="1"/>
            </p:cNvSpPr>
            <p:nvPr/>
          </p:nvSpPr>
          <p:spPr>
            <a:xfrm>
              <a:off x="6675595" y="4058471"/>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sp>
          <p:nvSpPr>
            <p:cNvPr id="68" name="Textfeld 67">
              <a:extLst>
                <a:ext uri="{FF2B5EF4-FFF2-40B4-BE49-F238E27FC236}">
                  <a16:creationId xmlns:a16="http://schemas.microsoft.com/office/drawing/2014/main" id="{3FE87606-43A8-72EA-D5AC-BFA4A1CCB0EB}"/>
                </a:ext>
              </a:extLst>
            </p:cNvPr>
            <p:cNvSpPr txBox="1">
              <a:spLocks noGrp="1" noRot="1" noMove="1" noResize="1" noEditPoints="1" noAdjustHandles="1" noChangeArrowheads="1" noChangeShapeType="1"/>
            </p:cNvSpPr>
            <p:nvPr/>
          </p:nvSpPr>
          <p:spPr>
            <a:xfrm>
              <a:off x="4407498" y="5433420"/>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grpSp>
      <p:sp>
        <p:nvSpPr>
          <p:cNvPr id="69" name="Diskussion TEXT">
            <a:extLst>
              <a:ext uri="{FF2B5EF4-FFF2-40B4-BE49-F238E27FC236}">
                <a16:creationId xmlns:a16="http://schemas.microsoft.com/office/drawing/2014/main" id="{1D6E4A3A-7C64-59DC-38AC-E8DC43E42F92}"/>
              </a:ext>
            </a:extLst>
          </p:cNvPr>
          <p:cNvSpPr txBox="1">
            <a:spLocks noGrp="1" noRot="1" noMove="1" noResize="1" noEditPoints="1" noAdjustHandles="1" noChangeArrowheads="1" noChangeShapeType="1"/>
          </p:cNvSpPr>
          <p:nvPr/>
        </p:nvSpPr>
        <p:spPr>
          <a:xfrm>
            <a:off x="9149683" y="1322354"/>
            <a:ext cx="2811981" cy="1061829"/>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Der FH-Ansatz profitiert von der direkten Aggregation auf Domänenebene, während das BHF-Modell auf individuelle Daten angewiesen ist, die bei kleinen </a:t>
            </a:r>
            <a:r>
              <a:rPr lang="de-DE" sz="700" dirty="0" err="1">
                <a:latin typeface="Times New Roman" panose="02020603050405020304" pitchFamily="18" charset="0"/>
                <a:cs typeface="Times New Roman" panose="02020603050405020304" pitchFamily="18" charset="0"/>
              </a:rPr>
              <a:t>n</a:t>
            </a:r>
            <a:r>
              <a:rPr lang="de-DE" sz="700" dirty="0">
                <a:latin typeface="Times New Roman" panose="02020603050405020304" pitchFamily="18" charset="0"/>
                <a:cs typeface="Times New Roman" panose="02020603050405020304" pitchFamily="18" charset="0"/>
              </a:rPr>
              <a:t> stärker schwanken.</a:t>
            </a:r>
            <a:endParaRPr lang="en-US" sz="700" dirty="0">
              <a:latin typeface="Times New Roman" panose="02020603050405020304" pitchFamily="18" charset="0"/>
              <a:cs typeface="Times New Roman" panose="02020603050405020304" pitchFamily="18" charset="0"/>
            </a:endParaRPr>
          </a:p>
        </p:txBody>
      </p:sp>
      <p:sp>
        <p:nvSpPr>
          <p:cNvPr id="70" name="Diskussion TEXT">
            <a:extLst>
              <a:ext uri="{FF2B5EF4-FFF2-40B4-BE49-F238E27FC236}">
                <a16:creationId xmlns:a16="http://schemas.microsoft.com/office/drawing/2014/main" id="{4B8CD023-CE0F-63AC-057A-E2F816C252B3}"/>
              </a:ext>
            </a:extLst>
          </p:cNvPr>
          <p:cNvSpPr txBox="1">
            <a:spLocks noGrp="1" noRot="1" noMove="1" noResize="1" noEditPoints="1" noAdjustHandles="1" noChangeArrowheads="1" noChangeShapeType="1"/>
          </p:cNvSpPr>
          <p:nvPr/>
        </p:nvSpPr>
        <p:spPr>
          <a:xfrm>
            <a:off x="9144778" y="3282597"/>
            <a:ext cx="2811981" cy="1815882"/>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Die Verteilung der Residuen ist nicht optimal, und auch die gewählten Variablen weisen keine ideale Verteilung auf. Insbesondere bei korrelierten Variablen wäre es sinnvoll gewesen, zu prüfen, welche Variablen einen besseren Modell-Fit ermöglichen. Darüber hinaus würde ein aussagekräftiger Vergleich der Modelle erfordern, dass für jedes Modell eine separate Modelsuche durchgeführt wird, um die besten Prädiktoren zu identifizieren.</a:t>
            </a:r>
          </a:p>
          <a:p>
            <a:pPr algn="just"/>
            <a:endParaRPr lang="de-DE" sz="700" dirty="0">
              <a:latin typeface="Times New Roman" panose="02020603050405020304" pitchFamily="18" charset="0"/>
              <a:cs typeface="Times New Roman" panose="02020603050405020304" pitchFamily="18" charset="0"/>
            </a:endParaRPr>
          </a:p>
          <a:p>
            <a:pPr algn="just"/>
            <a:r>
              <a:rPr lang="de-DE" sz="700" dirty="0">
                <a:latin typeface="Times New Roman" panose="02020603050405020304" pitchFamily="18" charset="0"/>
                <a:cs typeface="Times New Roman" panose="02020603050405020304" pitchFamily="18" charset="0"/>
              </a:rPr>
              <a:t>Die Verteilung der Residuen ist nicht optimal, und auch die gewählten Variablen weisen keine ideale Verteilung auf. Insbesondere bei korrelierten Variablen wäre es sinnvoll gewesen, zu prüfen, welche Variablen einen besseren Modell-Fit ermöglichen. Darüber hinaus würde ein aussagekräftiger Vergleich der Modelle erfordern, dass für jedes Modell eine separate Modelsuche durchgeführt wird, um die besten Prädiktoren zu identifizieren.</a:t>
            </a:r>
          </a:p>
          <a:p>
            <a:pPr algn="just"/>
            <a:endParaRPr lang="de-DE" sz="700" dirty="0">
              <a:latin typeface="Times New Roman" panose="02020603050405020304" pitchFamily="18" charset="0"/>
              <a:cs typeface="Times New Roman" panose="02020603050405020304" pitchFamily="18" charset="0"/>
            </a:endParaRPr>
          </a:p>
        </p:txBody>
      </p:sp>
      <p:grpSp>
        <p:nvGrpSpPr>
          <p:cNvPr id="58" name="Formatierung Ergebnisse" hidden="1">
            <a:extLst>
              <a:ext uri="{FF2B5EF4-FFF2-40B4-BE49-F238E27FC236}">
                <a16:creationId xmlns:a16="http://schemas.microsoft.com/office/drawing/2014/main" id="{41A44204-02AC-49E5-0F78-CDD008F58454}"/>
              </a:ext>
            </a:extLst>
          </p:cNvPr>
          <p:cNvGrpSpPr>
            <a:grpSpLocks noGrp="1" noUngrp="1" noRot="1" noMove="1" noResize="1"/>
          </p:cNvGrpSpPr>
          <p:nvPr/>
        </p:nvGrpSpPr>
        <p:grpSpPr>
          <a:xfrm>
            <a:off x="4213273" y="1211823"/>
            <a:ext cx="4731535" cy="5502280"/>
            <a:chOff x="4213273" y="1314407"/>
            <a:chExt cx="4731535" cy="5399695"/>
          </a:xfrm>
        </p:grpSpPr>
        <p:sp>
          <p:nvSpPr>
            <p:cNvPr id="48" name="Rechteck 47">
              <a:extLst>
                <a:ext uri="{FF2B5EF4-FFF2-40B4-BE49-F238E27FC236}">
                  <a16:creationId xmlns:a16="http://schemas.microsoft.com/office/drawing/2014/main" id="{CB662D8C-C79A-BC05-D791-3FEE7EAAAD9F}"/>
                </a:ext>
              </a:extLst>
            </p:cNvPr>
            <p:cNvSpPr>
              <a:spLocks noGrp="1" noRot="1" noMove="1" noResize="1" noEditPoints="1" noAdjustHandles="1" noChangeArrowheads="1" noChangeShapeType="1"/>
            </p:cNvSpPr>
            <p:nvPr/>
          </p:nvSpPr>
          <p:spPr>
            <a:xfrm>
              <a:off x="4213273"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hteck 48">
              <a:extLst>
                <a:ext uri="{FF2B5EF4-FFF2-40B4-BE49-F238E27FC236}">
                  <a16:creationId xmlns:a16="http://schemas.microsoft.com/office/drawing/2014/main" id="{80CC20AC-7DB4-2F94-502B-EE18D25F46A2}"/>
                </a:ext>
              </a:extLst>
            </p:cNvPr>
            <p:cNvSpPr>
              <a:spLocks noGrp="1" noRot="1" noMove="1" noResize="1" noEditPoints="1" noAdjustHandles="1" noChangeArrowheads="1" noChangeShapeType="1"/>
            </p:cNvSpPr>
            <p:nvPr/>
          </p:nvSpPr>
          <p:spPr>
            <a:xfrm>
              <a:off x="6575830"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hteck 51">
              <a:extLst>
                <a:ext uri="{FF2B5EF4-FFF2-40B4-BE49-F238E27FC236}">
                  <a16:creationId xmlns:a16="http://schemas.microsoft.com/office/drawing/2014/main" id="{6050FD23-006D-6F2D-4B4D-DC511A975EE4}"/>
                </a:ext>
              </a:extLst>
            </p:cNvPr>
            <p:cNvSpPr>
              <a:spLocks noGrp="1" noRot="1" noMove="1" noResize="1" noEditPoints="1" noAdjustHandles="1" noChangeArrowheads="1" noChangeShapeType="1"/>
            </p:cNvSpPr>
            <p:nvPr/>
          </p:nvSpPr>
          <p:spPr>
            <a:xfrm>
              <a:off x="4219928"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hteck 52">
              <a:extLst>
                <a:ext uri="{FF2B5EF4-FFF2-40B4-BE49-F238E27FC236}">
                  <a16:creationId xmlns:a16="http://schemas.microsoft.com/office/drawing/2014/main" id="{DA8C070E-922A-E44F-452F-822AD5892EFE}"/>
                </a:ext>
              </a:extLst>
            </p:cNvPr>
            <p:cNvSpPr>
              <a:spLocks noGrp="1" noRot="1" noMove="1" noResize="1" noEditPoints="1" noAdjustHandles="1" noChangeArrowheads="1" noChangeShapeType="1"/>
            </p:cNvSpPr>
            <p:nvPr/>
          </p:nvSpPr>
          <p:spPr>
            <a:xfrm>
              <a:off x="6582485"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hteck 53">
              <a:extLst>
                <a:ext uri="{FF2B5EF4-FFF2-40B4-BE49-F238E27FC236}">
                  <a16:creationId xmlns:a16="http://schemas.microsoft.com/office/drawing/2014/main" id="{3BAD87FE-F21E-5236-7DAC-36B1878A6982}"/>
                </a:ext>
              </a:extLst>
            </p:cNvPr>
            <p:cNvSpPr>
              <a:spLocks noGrp="1" noRot="1" noMove="1" noResize="1" noEditPoints="1" noAdjustHandles="1" noChangeArrowheads="1" noChangeShapeType="1"/>
            </p:cNvSpPr>
            <p:nvPr/>
          </p:nvSpPr>
          <p:spPr>
            <a:xfrm>
              <a:off x="4219696"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hteck 54">
              <a:extLst>
                <a:ext uri="{FF2B5EF4-FFF2-40B4-BE49-F238E27FC236}">
                  <a16:creationId xmlns:a16="http://schemas.microsoft.com/office/drawing/2014/main" id="{6CBBD2CF-A867-36A8-FE0C-85F8C4505A53}"/>
                </a:ext>
              </a:extLst>
            </p:cNvPr>
            <p:cNvSpPr>
              <a:spLocks noGrp="1" noRot="1" noMove="1" noResize="1" noEditPoints="1" noAdjustHandles="1" noChangeArrowheads="1" noChangeShapeType="1"/>
            </p:cNvSpPr>
            <p:nvPr/>
          </p:nvSpPr>
          <p:spPr>
            <a:xfrm>
              <a:off x="6582253"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hteck 55">
              <a:extLst>
                <a:ext uri="{FF2B5EF4-FFF2-40B4-BE49-F238E27FC236}">
                  <a16:creationId xmlns:a16="http://schemas.microsoft.com/office/drawing/2014/main" id="{5AA1D0B4-43A9-1119-1830-BAED12E10501}"/>
                </a:ext>
              </a:extLst>
            </p:cNvPr>
            <p:cNvSpPr>
              <a:spLocks noGrp="1" noRot="1" noMove="1" noResize="1" noEditPoints="1" noAdjustHandles="1" noChangeArrowheads="1" noChangeShapeType="1"/>
            </p:cNvSpPr>
            <p:nvPr/>
          </p:nvSpPr>
          <p:spPr>
            <a:xfrm>
              <a:off x="4226351"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hteck 56">
              <a:extLst>
                <a:ext uri="{FF2B5EF4-FFF2-40B4-BE49-F238E27FC236}">
                  <a16:creationId xmlns:a16="http://schemas.microsoft.com/office/drawing/2014/main" id="{C2630B1E-9535-743A-0C10-8D673B6DE99D}"/>
                </a:ext>
              </a:extLst>
            </p:cNvPr>
            <p:cNvSpPr>
              <a:spLocks noGrp="1" noRot="1" noMove="1" noResize="1" noEditPoints="1" noAdjustHandles="1" noChangeArrowheads="1" noChangeShapeType="1"/>
            </p:cNvSpPr>
            <p:nvPr/>
          </p:nvSpPr>
          <p:spPr>
            <a:xfrm>
              <a:off x="6588908"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Methoden GRAHPS">
            <a:extLst>
              <a:ext uri="{FF2B5EF4-FFF2-40B4-BE49-F238E27FC236}">
                <a16:creationId xmlns:a16="http://schemas.microsoft.com/office/drawing/2014/main" id="{C4F4812A-9866-CA62-5499-9A77F4689ED2}"/>
              </a:ext>
            </a:extLst>
          </p:cNvPr>
          <p:cNvGrpSpPr>
            <a:grpSpLocks noGrp="1" noUngrp="1" noRot="1" noMove="1" noResize="1"/>
          </p:cNvGrpSpPr>
          <p:nvPr/>
        </p:nvGrpSpPr>
        <p:grpSpPr>
          <a:xfrm>
            <a:off x="237130" y="2190660"/>
            <a:ext cx="3751765" cy="4494658"/>
            <a:chOff x="237130" y="2190660"/>
            <a:chExt cx="3751765" cy="4494658"/>
          </a:xfrm>
        </p:grpSpPr>
        <p:pic>
          <p:nvPicPr>
            <p:cNvPr id="25" name="Grafik 24" descr="Ein Bild, das Text, Diagramm, Design enthält.&#10;&#10;KI-generierte Inhalte können fehlerhaft sein.">
              <a:extLst>
                <a:ext uri="{FF2B5EF4-FFF2-40B4-BE49-F238E27FC236}">
                  <a16:creationId xmlns:a16="http://schemas.microsoft.com/office/drawing/2014/main" id="{9647F02D-42EE-80DF-1D75-C1B53174E150}"/>
                </a:ext>
              </a:extLst>
            </p:cNvPr>
            <p:cNvPicPr>
              <a:picLocks noGrp="1" noRot="1" noChangeAspect="1" noMove="1" noResize="1" noEditPoints="1" noAdjustHandles="1" noChangeArrowheads="1" noChangeShapeType="1" noCrop="1"/>
            </p:cNvPicPr>
            <p:nvPr/>
          </p:nvPicPr>
          <p:blipFill>
            <a:blip r:embed="rId9"/>
            <a:srcRect b="19796"/>
            <a:stretch>
              <a:fillRect/>
            </a:stretch>
          </p:blipFill>
          <p:spPr>
            <a:xfrm>
              <a:off x="237130" y="2190660"/>
              <a:ext cx="1122690" cy="2401184"/>
            </a:xfrm>
            <a:prstGeom prst="rect">
              <a:avLst/>
            </a:prstGeom>
          </p:spPr>
        </p:pic>
        <p:pic>
          <p:nvPicPr>
            <p:cNvPr id="28" name="Grafik 27" descr="Ein Bild, das Text, Diagramm, Reihe, Design enthält.&#10;&#10;KI-generierte Inhalte können fehlerhaft sein.">
              <a:extLst>
                <a:ext uri="{FF2B5EF4-FFF2-40B4-BE49-F238E27FC236}">
                  <a16:creationId xmlns:a16="http://schemas.microsoft.com/office/drawing/2014/main" id="{1B1B2D07-3716-2B95-D495-744CF43445E6}"/>
                </a:ext>
              </a:extLst>
            </p:cNvPr>
            <p:cNvPicPr>
              <a:picLocks noGrp="1" noRot="1" noChangeAspect="1" noMove="1" noResize="1" noEditPoints="1" noAdjustHandles="1" noChangeArrowheads="1" noChangeShapeType="1" noCrop="1"/>
            </p:cNvPicPr>
            <p:nvPr/>
          </p:nvPicPr>
          <p:blipFill>
            <a:blip r:embed="rId10"/>
            <a:stretch>
              <a:fillRect/>
            </a:stretch>
          </p:blipFill>
          <p:spPr>
            <a:xfrm>
              <a:off x="2864720" y="3687517"/>
              <a:ext cx="1124175" cy="2997801"/>
            </a:xfrm>
            <a:prstGeom prst="rect">
              <a:avLst/>
            </a:prstGeom>
          </p:spPr>
        </p:pic>
      </p:grpSp>
      <p:pic>
        <p:nvPicPr>
          <p:cNvPr id="35" name="Grafik 34" descr="Ein Bild, das Diagramm, Reihe enthält.&#10;&#10;KI-generierte Inhalte können fehlerhaft sein.">
            <a:extLst>
              <a:ext uri="{FF2B5EF4-FFF2-40B4-BE49-F238E27FC236}">
                <a16:creationId xmlns:a16="http://schemas.microsoft.com/office/drawing/2014/main" id="{7C154E1A-3D45-7F4B-BBC3-AB854544B848}"/>
              </a:ext>
            </a:extLst>
          </p:cNvPr>
          <p:cNvPicPr>
            <a:picLocks noChangeAspect="1"/>
          </p:cNvPicPr>
          <p:nvPr/>
        </p:nvPicPr>
        <p:blipFill>
          <a:blip r:embed="rId11"/>
          <a:stretch>
            <a:fillRect/>
          </a:stretch>
        </p:blipFill>
        <p:spPr>
          <a:xfrm>
            <a:off x="6596388" y="2521841"/>
            <a:ext cx="2293640" cy="1529094"/>
          </a:xfrm>
          <a:prstGeom prst="rect">
            <a:avLst/>
          </a:prstGeom>
        </p:spPr>
      </p:pic>
      <p:pic>
        <p:nvPicPr>
          <p:cNvPr id="37" name="Grafik 36" descr="Ein Bild, das Text, Screenshot, Diagramm, Reihe enthält.&#10;&#10;KI-generierte Inhalte können fehlerhaft sein.">
            <a:extLst>
              <a:ext uri="{FF2B5EF4-FFF2-40B4-BE49-F238E27FC236}">
                <a16:creationId xmlns:a16="http://schemas.microsoft.com/office/drawing/2014/main" id="{D95BED4B-5182-F43A-B78B-F04A89EDAD01}"/>
              </a:ext>
            </a:extLst>
          </p:cNvPr>
          <p:cNvPicPr>
            <a:picLocks noChangeAspect="1"/>
          </p:cNvPicPr>
          <p:nvPr/>
        </p:nvPicPr>
        <p:blipFill>
          <a:blip r:embed="rId12"/>
          <a:stretch>
            <a:fillRect/>
          </a:stretch>
        </p:blipFill>
        <p:spPr>
          <a:xfrm>
            <a:off x="4310948" y="1250107"/>
            <a:ext cx="2205344" cy="1470229"/>
          </a:xfrm>
          <a:prstGeom prst="rect">
            <a:avLst/>
          </a:prstGeom>
        </p:spPr>
      </p:pic>
      <p:pic>
        <p:nvPicPr>
          <p:cNvPr id="44" name="Grafik 43" descr="Ein Bild, das Karte enthält.&#10;&#10;KI-generierte Inhalte können fehlerhaft sein.">
            <a:extLst>
              <a:ext uri="{FF2B5EF4-FFF2-40B4-BE49-F238E27FC236}">
                <a16:creationId xmlns:a16="http://schemas.microsoft.com/office/drawing/2014/main" id="{B20482A1-86F0-455A-1F8E-6F9ECDB1F81A}"/>
              </a:ext>
            </a:extLst>
          </p:cNvPr>
          <p:cNvPicPr>
            <a:picLocks noChangeAspect="1"/>
          </p:cNvPicPr>
          <p:nvPr/>
        </p:nvPicPr>
        <p:blipFill>
          <a:blip r:embed="rId13"/>
          <a:stretch>
            <a:fillRect/>
          </a:stretch>
        </p:blipFill>
        <p:spPr>
          <a:xfrm>
            <a:off x="4440936" y="4029754"/>
            <a:ext cx="2099848" cy="1399898"/>
          </a:xfrm>
          <a:prstGeom prst="rect">
            <a:avLst/>
          </a:prstGeom>
        </p:spPr>
      </p:pic>
    </p:spTree>
    <p:extLst>
      <p:ext uri="{BB962C8B-B14F-4D97-AF65-F5344CB8AC3E}">
        <p14:creationId xmlns:p14="http://schemas.microsoft.com/office/powerpoint/2010/main" val="4957793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a:extLst>
            <a:ext uri="{FF2B5EF4-FFF2-40B4-BE49-F238E27FC236}">
              <a16:creationId xmlns:a16="http://schemas.microsoft.com/office/drawing/2014/main" id="{3405A878-FED7-3E4E-0E00-719BF72AE10C}"/>
            </a:ext>
          </a:extLst>
        </p:cNvPr>
        <p:cNvGrpSpPr/>
        <p:nvPr/>
      </p:nvGrpSpPr>
      <p:grpSpPr>
        <a:xfrm>
          <a:off x="0" y="0"/>
          <a:ext cx="0" cy="0"/>
          <a:chOff x="0" y="0"/>
          <a:chExt cx="0" cy="0"/>
        </a:xfrm>
      </p:grpSpPr>
      <p:pic>
        <p:nvPicPr>
          <p:cNvPr id="17" name="Grafik 16" descr="Ein Bild, das Karte enthält.&#10;&#10;KI-generierte Inhalte können fehlerhaft sein.">
            <a:extLst>
              <a:ext uri="{FF2B5EF4-FFF2-40B4-BE49-F238E27FC236}">
                <a16:creationId xmlns:a16="http://schemas.microsoft.com/office/drawing/2014/main" id="{A4913006-319B-99CD-58FC-B57E3EB11991}"/>
              </a:ext>
            </a:extLst>
          </p:cNvPr>
          <p:cNvPicPr>
            <a:picLocks noGrp="1" noRot="1" noChangeAspect="1" noMove="1" noResize="1" noEditPoints="1" noAdjustHandles="1" noChangeArrowheads="1" noChangeShapeType="1" noCrop="1"/>
          </p:cNvPicPr>
          <p:nvPr/>
        </p:nvPicPr>
        <p:blipFill>
          <a:blip r:embed="rId3"/>
          <a:srcRect t="716" r="1610"/>
          <a:stretch>
            <a:fillRect/>
          </a:stretch>
        </p:blipFill>
        <p:spPr>
          <a:xfrm>
            <a:off x="8417173" y="-67038"/>
            <a:ext cx="4465133" cy="6808905"/>
          </a:xfrm>
          <a:prstGeom prst="rect">
            <a:avLst/>
          </a:prstGeom>
        </p:spPr>
      </p:pic>
      <p:sp>
        <p:nvSpPr>
          <p:cNvPr id="10" name="Titel">
            <a:extLst>
              <a:ext uri="{FF2B5EF4-FFF2-40B4-BE49-F238E27FC236}">
                <a16:creationId xmlns:a16="http://schemas.microsoft.com/office/drawing/2014/main" id="{18D944B5-BA3F-7636-584A-A99A8B87C1C0}"/>
              </a:ext>
            </a:extLst>
          </p:cNvPr>
          <p:cNvSpPr txBox="1">
            <a:spLocks noGrp="1" noRot="1" noMove="1" noResize="1" noEditPoints="1" noAdjustHandles="1" noChangeArrowheads="1" noChangeShapeType="1"/>
          </p:cNvSpPr>
          <p:nvPr/>
        </p:nvSpPr>
        <p:spPr>
          <a:xfrm>
            <a:off x="47846" y="83276"/>
            <a:ext cx="12192000" cy="800219"/>
          </a:xfrm>
          <a:prstGeom prst="rect">
            <a:avLst/>
          </a:prstGeom>
          <a:noFill/>
        </p:spPr>
        <p:txBody>
          <a:bodyPr wrap="square" rtlCol="0">
            <a:spAutoFit/>
          </a:bodyPr>
          <a:lstStyle/>
          <a:p>
            <a:pPr algn="ctr"/>
            <a:r>
              <a:rPr lang="de-DE" b="1" noProof="0" dirty="0">
                <a:solidFill>
                  <a:srgbClr val="FFFFFF"/>
                </a:solidFill>
                <a:latin typeface="Times New Roman" panose="02020603050405020304" pitchFamily="18" charset="0"/>
                <a:cs typeface="Times New Roman" panose="02020603050405020304" pitchFamily="18" charset="0"/>
              </a:rPr>
              <a:t>Vergleich des Fay-</a:t>
            </a:r>
            <a:r>
              <a:rPr lang="de-DE" b="1" noProof="0" dirty="0" err="1">
                <a:solidFill>
                  <a:srgbClr val="FFFFFF"/>
                </a:solidFill>
                <a:latin typeface="Times New Roman" panose="02020603050405020304" pitchFamily="18" charset="0"/>
                <a:cs typeface="Times New Roman" panose="02020603050405020304" pitchFamily="18" charset="0"/>
              </a:rPr>
              <a:t>Harriot</a:t>
            </a:r>
            <a:r>
              <a:rPr lang="de-DE" b="1" noProof="0" dirty="0">
                <a:solidFill>
                  <a:srgbClr val="FFFFFF"/>
                </a:solidFill>
                <a:latin typeface="Times New Roman" panose="02020603050405020304" pitchFamily="18" charset="0"/>
                <a:cs typeface="Times New Roman" panose="02020603050405020304" pitchFamily="18" charset="0"/>
              </a:rPr>
              <a:t> (FH) und des </a:t>
            </a:r>
            <a:r>
              <a:rPr lang="de-DE" b="1" noProof="0" dirty="0" err="1">
                <a:solidFill>
                  <a:srgbClr val="FFFFFF"/>
                </a:solidFill>
                <a:latin typeface="Times New Roman" panose="02020603050405020304" pitchFamily="18" charset="0"/>
                <a:cs typeface="Times New Roman" panose="02020603050405020304" pitchFamily="18" charset="0"/>
              </a:rPr>
              <a:t>Battesse</a:t>
            </a:r>
            <a:r>
              <a:rPr lang="de-DE" b="1" noProof="0" dirty="0">
                <a:solidFill>
                  <a:srgbClr val="FFFFFF"/>
                </a:solidFill>
                <a:latin typeface="Times New Roman" panose="02020603050405020304" pitchFamily="18" charset="0"/>
                <a:cs typeface="Times New Roman" panose="02020603050405020304" pitchFamily="18" charset="0"/>
              </a:rPr>
              <a:t>-Harter-Fuller (BHF) Models </a:t>
            </a:r>
          </a:p>
          <a:p>
            <a:pPr algn="ctr"/>
            <a:r>
              <a:rPr lang="de-DE" sz="1400" noProof="0" dirty="0">
                <a:solidFill>
                  <a:srgbClr val="FFFFFF"/>
                </a:solidFill>
                <a:latin typeface="Times New Roman" panose="02020603050405020304" pitchFamily="18" charset="0"/>
                <a:cs typeface="Times New Roman" panose="02020603050405020304" pitchFamily="18" charset="0"/>
              </a:rPr>
              <a:t>Niklas, Lorenz</a:t>
            </a:r>
          </a:p>
          <a:p>
            <a:pPr algn="ctr"/>
            <a:r>
              <a:rPr lang="de-DE" sz="1400" noProof="0" dirty="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pic>
        <p:nvPicPr>
          <p:cNvPr id="12" name="Logo">
            <a:extLst>
              <a:ext uri="{FF2B5EF4-FFF2-40B4-BE49-F238E27FC236}">
                <a16:creationId xmlns:a16="http://schemas.microsoft.com/office/drawing/2014/main" id="{F6AB185B-04F8-64EB-FCA7-3EC35FC893A2}"/>
              </a:ext>
            </a:extLst>
          </p:cNvPr>
          <p:cNvPicPr>
            <a:picLocks noGrp="1" noRot="1" noChangeAspect="1" noMove="1" noResize="1" noEditPoints="1" noAdjustHandles="1" noChangeArrowheads="1" noChangeShapeType="1" noCrop="1"/>
          </p:cNvPicPr>
          <p:nvPr/>
        </p:nvPicPr>
        <p:blipFill>
          <a:blip r:embed="rId4"/>
          <a:stretch>
            <a:fillRect/>
          </a:stretch>
        </p:blipFill>
        <p:spPr>
          <a:xfrm>
            <a:off x="11389411" y="45476"/>
            <a:ext cx="754743" cy="754743"/>
          </a:xfrm>
          <a:prstGeom prst="rect">
            <a:avLst/>
          </a:prstGeom>
        </p:spPr>
      </p:pic>
      <p:grpSp>
        <p:nvGrpSpPr>
          <p:cNvPr id="72" name="Motivation BOX">
            <a:extLst>
              <a:ext uri="{FF2B5EF4-FFF2-40B4-BE49-F238E27FC236}">
                <a16:creationId xmlns:a16="http://schemas.microsoft.com/office/drawing/2014/main" id="{3D78F404-B936-4C78-725A-FB28E0C8B0AC}"/>
              </a:ext>
            </a:extLst>
          </p:cNvPr>
          <p:cNvGrpSpPr>
            <a:grpSpLocks noGrp="1" noUngrp="1" noRot="1" noMove="1" noResize="1"/>
          </p:cNvGrpSpPr>
          <p:nvPr/>
        </p:nvGrpSpPr>
        <p:grpSpPr>
          <a:xfrm>
            <a:off x="223908" y="957941"/>
            <a:ext cx="3797568" cy="800219"/>
            <a:chOff x="223909" y="957941"/>
            <a:chExt cx="3765454" cy="800219"/>
          </a:xfrm>
        </p:grpSpPr>
        <p:sp>
          <p:nvSpPr>
            <p:cNvPr id="21" name="Rechteck 20">
              <a:extLst>
                <a:ext uri="{FF2B5EF4-FFF2-40B4-BE49-F238E27FC236}">
                  <a16:creationId xmlns:a16="http://schemas.microsoft.com/office/drawing/2014/main" id="{2815F094-D961-BA94-3251-7780129C5C6D}"/>
                </a:ext>
              </a:extLst>
            </p:cNvPr>
            <p:cNvSpPr>
              <a:spLocks noGrp="1" noRot="1" noMove="1" noResize="1" noEditPoints="1" noAdjustHandles="1" noChangeArrowheads="1" noChangeShapeType="1"/>
            </p:cNvSpPr>
            <p:nvPr/>
          </p:nvSpPr>
          <p:spPr>
            <a:xfrm>
              <a:off x="223910" y="957941"/>
              <a:ext cx="3765453" cy="8002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6" name="Motiavation Subtitel">
              <a:extLst>
                <a:ext uri="{FF2B5EF4-FFF2-40B4-BE49-F238E27FC236}">
                  <a16:creationId xmlns:a16="http://schemas.microsoft.com/office/drawing/2014/main" id="{FCF0BA44-168B-52A8-7BF5-1A1B4548AA6A}"/>
                </a:ext>
              </a:extLst>
            </p:cNvPr>
            <p:cNvSpPr>
              <a:spLocks noGrp="1" noRot="1" noMove="1" noResize="1" noEditPoints="1" noAdjustHandles="1" noChangeArrowheads="1" noChangeShapeType="1"/>
            </p:cNvSpPr>
            <p:nvPr/>
          </p:nvSpPr>
          <p:spPr>
            <a:xfrm>
              <a:off x="223909" y="957941"/>
              <a:ext cx="3765453" cy="25388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1) Motivation</a:t>
              </a:r>
            </a:p>
          </p:txBody>
        </p:sp>
      </p:grpSp>
      <p:grpSp>
        <p:nvGrpSpPr>
          <p:cNvPr id="71" name="Methoden BOX">
            <a:extLst>
              <a:ext uri="{FF2B5EF4-FFF2-40B4-BE49-F238E27FC236}">
                <a16:creationId xmlns:a16="http://schemas.microsoft.com/office/drawing/2014/main" id="{648C92E7-98AE-D331-CF6C-6822885F2844}"/>
              </a:ext>
            </a:extLst>
          </p:cNvPr>
          <p:cNvGrpSpPr>
            <a:grpSpLocks/>
          </p:cNvGrpSpPr>
          <p:nvPr/>
        </p:nvGrpSpPr>
        <p:grpSpPr>
          <a:xfrm>
            <a:off x="223439" y="1912417"/>
            <a:ext cx="3798036" cy="4797871"/>
            <a:chOff x="223439" y="2087329"/>
            <a:chExt cx="3765453" cy="4622959"/>
          </a:xfrm>
        </p:grpSpPr>
        <p:sp>
          <p:nvSpPr>
            <p:cNvPr id="14" name="Rechteck 13">
              <a:extLst>
                <a:ext uri="{FF2B5EF4-FFF2-40B4-BE49-F238E27FC236}">
                  <a16:creationId xmlns:a16="http://schemas.microsoft.com/office/drawing/2014/main" id="{6BAB0DBB-F14B-AD0E-64AC-8ECA02D093FF}"/>
                </a:ext>
              </a:extLst>
            </p:cNvPr>
            <p:cNvSpPr>
              <a:spLocks/>
            </p:cNvSpPr>
            <p:nvPr/>
          </p:nvSpPr>
          <p:spPr>
            <a:xfrm>
              <a:off x="223439" y="2087329"/>
              <a:ext cx="3765453" cy="46229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7" name="Methoden Subtitel">
              <a:extLst>
                <a:ext uri="{FF2B5EF4-FFF2-40B4-BE49-F238E27FC236}">
                  <a16:creationId xmlns:a16="http://schemas.microsoft.com/office/drawing/2014/main" id="{A5D36FBD-F1B7-3F2C-B949-A3FEAB80ED0F}"/>
                </a:ext>
              </a:extLst>
            </p:cNvPr>
            <p:cNvSpPr>
              <a:spLocks/>
            </p:cNvSpPr>
            <p:nvPr/>
          </p:nvSpPr>
          <p:spPr>
            <a:xfrm>
              <a:off x="223439" y="2087329"/>
              <a:ext cx="3765453" cy="2533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2) Methoden</a:t>
              </a:r>
            </a:p>
          </p:txBody>
        </p:sp>
      </p:grpSp>
      <p:grpSp>
        <p:nvGrpSpPr>
          <p:cNvPr id="79" name="Ergebnisse BOX">
            <a:extLst>
              <a:ext uri="{FF2B5EF4-FFF2-40B4-BE49-F238E27FC236}">
                <a16:creationId xmlns:a16="http://schemas.microsoft.com/office/drawing/2014/main" id="{72D2776A-1CEC-D8EC-85F4-561B6B1A6C4F}"/>
              </a:ext>
            </a:extLst>
          </p:cNvPr>
          <p:cNvGrpSpPr>
            <a:grpSpLocks noGrp="1" noUngrp="1" noRot="1" noMove="1" noResize="1"/>
          </p:cNvGrpSpPr>
          <p:nvPr/>
        </p:nvGrpSpPr>
        <p:grpSpPr>
          <a:xfrm>
            <a:off x="4213273" y="950861"/>
            <a:ext cx="4718456" cy="5759427"/>
            <a:chOff x="4213273" y="950861"/>
            <a:chExt cx="4718456" cy="5759427"/>
          </a:xfrm>
        </p:grpSpPr>
        <p:sp>
          <p:nvSpPr>
            <p:cNvPr id="22" name="Rechteck 21">
              <a:extLst>
                <a:ext uri="{FF2B5EF4-FFF2-40B4-BE49-F238E27FC236}">
                  <a16:creationId xmlns:a16="http://schemas.microsoft.com/office/drawing/2014/main" id="{9914E772-3F48-ECF1-9CDE-0B60BD2059A6}"/>
                </a:ext>
              </a:extLst>
            </p:cNvPr>
            <p:cNvSpPr>
              <a:spLocks noGrp="1" noRot="1" noMove="1" noResize="1" noEditPoints="1" noAdjustHandles="1" noChangeArrowheads="1" noChangeShapeType="1"/>
            </p:cNvSpPr>
            <p:nvPr/>
          </p:nvSpPr>
          <p:spPr>
            <a:xfrm>
              <a:off x="4213273" y="952963"/>
              <a:ext cx="4718456" cy="5757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1" name="Rechteck 10">
              <a:extLst>
                <a:ext uri="{FF2B5EF4-FFF2-40B4-BE49-F238E27FC236}">
                  <a16:creationId xmlns:a16="http://schemas.microsoft.com/office/drawing/2014/main" id="{3F5A3929-6BA5-3415-8A51-B2D2129FA94B}"/>
                </a:ext>
              </a:extLst>
            </p:cNvPr>
            <p:cNvSpPr>
              <a:spLocks noGrp="1" noRot="1" noMove="1" noResize="1" noEditPoints="1" noAdjustHandles="1" noChangeArrowheads="1" noChangeShapeType="1"/>
            </p:cNvSpPr>
            <p:nvPr/>
          </p:nvSpPr>
          <p:spPr>
            <a:xfrm>
              <a:off x="4213273" y="950861"/>
              <a:ext cx="4718456"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3</a:t>
              </a:r>
              <a:r>
                <a:rPr lang="de-DE" sz="1400" noProof="0" dirty="0">
                  <a:solidFill>
                    <a:schemeClr val="tx1"/>
                  </a:solidFill>
                  <a:latin typeface="Times New Roman" panose="02020603050405020304" pitchFamily="18" charset="0"/>
                  <a:cs typeface="Times New Roman" panose="02020603050405020304" pitchFamily="18" charset="0"/>
                </a:rPr>
                <a:t>) Ergebnisse</a:t>
              </a:r>
            </a:p>
          </p:txBody>
        </p:sp>
      </p:grpSp>
      <p:grpSp>
        <p:nvGrpSpPr>
          <p:cNvPr id="77" name="Ergebnisse GRAPHS">
            <a:extLst>
              <a:ext uri="{FF2B5EF4-FFF2-40B4-BE49-F238E27FC236}">
                <a16:creationId xmlns:a16="http://schemas.microsoft.com/office/drawing/2014/main" id="{B54B786B-07BD-FEF3-FEAE-1F7B18CB94C8}"/>
              </a:ext>
            </a:extLst>
          </p:cNvPr>
          <p:cNvGrpSpPr>
            <a:grpSpLocks noGrp="1" noUngrp="1" noRot="1" noMove="1" noResize="1"/>
          </p:cNvGrpSpPr>
          <p:nvPr/>
        </p:nvGrpSpPr>
        <p:grpSpPr>
          <a:xfrm>
            <a:off x="4424526" y="1283190"/>
            <a:ext cx="4465502" cy="5288025"/>
            <a:chOff x="4424526" y="1283190"/>
            <a:chExt cx="4465502" cy="5288025"/>
          </a:xfrm>
        </p:grpSpPr>
        <p:pic>
          <p:nvPicPr>
            <p:cNvPr id="27" name="Grafik 26">
              <a:extLst>
                <a:ext uri="{FF2B5EF4-FFF2-40B4-BE49-F238E27FC236}">
                  <a16:creationId xmlns:a16="http://schemas.microsoft.com/office/drawing/2014/main" id="{2F33468F-0203-61AA-BD9F-E6E5B4BEE3C1}"/>
                </a:ext>
              </a:extLst>
            </p:cNvPr>
            <p:cNvPicPr>
              <a:picLocks noGrp="1" noRot="1" noChangeAspect="1" noMove="1" noResize="1" noEditPoints="1" noAdjustHandles="1" noChangeArrowheads="1" noChangeShapeType="1" noCrop="1"/>
            </p:cNvPicPr>
            <p:nvPr/>
          </p:nvPicPr>
          <p:blipFill>
            <a:blip r:embed="rId5">
              <a:extLst>
                <a:ext uri="{96DAC541-7B7A-43D3-8B79-37D633B846F1}">
                  <asvg:svgBlip xmlns:asvg="http://schemas.microsoft.com/office/drawing/2016/SVG/main" r:embed="rId6"/>
                </a:ext>
              </a:extLst>
            </a:blip>
            <a:srcRect r="69944" b="75008"/>
            <a:stretch>
              <a:fillRect/>
            </a:stretch>
          </p:blipFill>
          <p:spPr>
            <a:xfrm>
              <a:off x="4424526" y="1283190"/>
              <a:ext cx="2102958" cy="1311456"/>
            </a:xfrm>
            <a:prstGeom prst="rect">
              <a:avLst/>
            </a:prstGeom>
          </p:spPr>
        </p:pic>
        <p:pic>
          <p:nvPicPr>
            <p:cNvPr id="41" name="Grafik 40" descr="Ein Bild, das Screenshot enthält.&#10;&#10;KI-generierte Inhalte können fehlerhaft sein.">
              <a:extLst>
                <a:ext uri="{FF2B5EF4-FFF2-40B4-BE49-F238E27FC236}">
                  <a16:creationId xmlns:a16="http://schemas.microsoft.com/office/drawing/2014/main" id="{7AC2FCF8-C79A-D909-A31C-B62C1CF0723F}"/>
                </a:ext>
              </a:extLst>
            </p:cNvPr>
            <p:cNvPicPr>
              <a:picLocks noGrp="1" noRot="1" noChangeAspect="1" noMove="1" noResize="1" noEditPoints="1" noAdjustHandles="1" noChangeArrowheads="1" noChangeShapeType="1" noCrop="1"/>
            </p:cNvPicPr>
            <p:nvPr/>
          </p:nvPicPr>
          <p:blipFill>
            <a:blip r:embed="rId7"/>
            <a:srcRect t="2853" r="418" b="781"/>
            <a:stretch>
              <a:fillRect/>
            </a:stretch>
          </p:blipFill>
          <p:spPr>
            <a:xfrm>
              <a:off x="6617532" y="5451912"/>
              <a:ext cx="2272496" cy="1119303"/>
            </a:xfrm>
            <a:prstGeom prst="rect">
              <a:avLst/>
            </a:prstGeom>
          </p:spPr>
        </p:pic>
      </p:grpSp>
      <p:grpSp>
        <p:nvGrpSpPr>
          <p:cNvPr id="75" name="Diskussion BOX">
            <a:extLst>
              <a:ext uri="{FF2B5EF4-FFF2-40B4-BE49-F238E27FC236}">
                <a16:creationId xmlns:a16="http://schemas.microsoft.com/office/drawing/2014/main" id="{4C5CE67E-DAF6-69CB-2B2F-072D0F7F7D3D}"/>
              </a:ext>
            </a:extLst>
          </p:cNvPr>
          <p:cNvGrpSpPr>
            <a:grpSpLocks noGrp="1" noUngrp="1" noRot="1" noMove="1" noResize="1"/>
          </p:cNvGrpSpPr>
          <p:nvPr/>
        </p:nvGrpSpPr>
        <p:grpSpPr>
          <a:xfrm>
            <a:off x="9155639" y="957941"/>
            <a:ext cx="2812450" cy="1798655"/>
            <a:chOff x="9155639" y="957941"/>
            <a:chExt cx="2812450" cy="1798655"/>
          </a:xfrm>
        </p:grpSpPr>
        <p:sp>
          <p:nvSpPr>
            <p:cNvPr id="23" name="Rechteck 22">
              <a:extLst>
                <a:ext uri="{FF2B5EF4-FFF2-40B4-BE49-F238E27FC236}">
                  <a16:creationId xmlns:a16="http://schemas.microsoft.com/office/drawing/2014/main" id="{E7FDDC82-B885-A839-A671-4DB780E3CF30}"/>
                </a:ext>
              </a:extLst>
            </p:cNvPr>
            <p:cNvSpPr>
              <a:spLocks noGrp="1" noRot="1" noMove="1" noResize="1" noEditPoints="1" noAdjustHandles="1" noChangeArrowheads="1" noChangeShapeType="1"/>
            </p:cNvSpPr>
            <p:nvPr/>
          </p:nvSpPr>
          <p:spPr>
            <a:xfrm>
              <a:off x="9156107" y="957941"/>
              <a:ext cx="2811982" cy="179865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2" name="Diskussion Subtitel">
              <a:extLst>
                <a:ext uri="{FF2B5EF4-FFF2-40B4-BE49-F238E27FC236}">
                  <a16:creationId xmlns:a16="http://schemas.microsoft.com/office/drawing/2014/main" id="{250447F9-C83F-DDF2-0CCE-6C892EE4B131}"/>
                </a:ext>
              </a:extLst>
            </p:cNvPr>
            <p:cNvSpPr>
              <a:spLocks noGrp="1" noRot="1" noMove="1" noResize="1" noEditPoints="1" noAdjustHandles="1" noChangeArrowheads="1" noChangeShapeType="1"/>
            </p:cNvSpPr>
            <p:nvPr/>
          </p:nvSpPr>
          <p:spPr>
            <a:xfrm>
              <a:off x="9155639" y="958991"/>
              <a:ext cx="2811981"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4</a:t>
              </a:r>
              <a:r>
                <a:rPr lang="de-DE" sz="1400" noProof="0" dirty="0">
                  <a:solidFill>
                    <a:schemeClr val="tx1"/>
                  </a:solidFill>
                  <a:latin typeface="Times New Roman" panose="02020603050405020304" pitchFamily="18" charset="0"/>
                  <a:cs typeface="Times New Roman" panose="02020603050405020304" pitchFamily="18" charset="0"/>
                </a:rPr>
                <a:t>) Diskussion</a:t>
              </a:r>
            </a:p>
          </p:txBody>
        </p:sp>
      </p:grpSp>
      <p:sp>
        <p:nvSpPr>
          <p:cNvPr id="20" name="Rechteck 19">
            <a:extLst>
              <a:ext uri="{FF2B5EF4-FFF2-40B4-BE49-F238E27FC236}">
                <a16:creationId xmlns:a16="http://schemas.microsoft.com/office/drawing/2014/main" id="{B06CFAEA-A9C0-2C34-82CF-407DE71697B7}"/>
              </a:ext>
            </a:extLst>
          </p:cNvPr>
          <p:cNvSpPr>
            <a:spLocks noGrp="1" noRot="1" noMove="1" noResize="1" noEditPoints="1" noAdjustHandles="1" noChangeArrowheads="1" noChangeShapeType="1"/>
          </p:cNvSpPr>
          <p:nvPr/>
        </p:nvSpPr>
        <p:spPr>
          <a:xfrm>
            <a:off x="9156107" y="2934787"/>
            <a:ext cx="2811982" cy="25652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3" name="Limitationen Subtitel">
            <a:extLst>
              <a:ext uri="{FF2B5EF4-FFF2-40B4-BE49-F238E27FC236}">
                <a16:creationId xmlns:a16="http://schemas.microsoft.com/office/drawing/2014/main" id="{01475BA7-F1C4-72C5-7095-45164CBDC91B}"/>
              </a:ext>
            </a:extLst>
          </p:cNvPr>
          <p:cNvSpPr>
            <a:spLocks noGrp="1" noRot="1" noMove="1" noResize="1" noEditPoints="1" noAdjustHandles="1" noChangeArrowheads="1" noChangeShapeType="1"/>
          </p:cNvSpPr>
          <p:nvPr/>
        </p:nvSpPr>
        <p:spPr>
          <a:xfrm>
            <a:off x="9155639" y="2930763"/>
            <a:ext cx="2811981" cy="260962"/>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5</a:t>
            </a:r>
            <a:r>
              <a:rPr lang="de-DE" sz="1400" noProof="0" dirty="0">
                <a:solidFill>
                  <a:schemeClr val="tx1"/>
                </a:solidFill>
                <a:latin typeface="Times New Roman" panose="02020603050405020304" pitchFamily="18" charset="0"/>
                <a:cs typeface="Times New Roman" panose="02020603050405020304" pitchFamily="18" charset="0"/>
              </a:rPr>
              <a:t>) Limitationen</a:t>
            </a:r>
          </a:p>
        </p:txBody>
      </p:sp>
      <p:grpSp>
        <p:nvGrpSpPr>
          <p:cNvPr id="19" name="Gruppieren 18">
            <a:extLst>
              <a:ext uri="{FF2B5EF4-FFF2-40B4-BE49-F238E27FC236}">
                <a16:creationId xmlns:a16="http://schemas.microsoft.com/office/drawing/2014/main" id="{1C1AAE8A-FC75-25DF-4BEB-DBE4A734BFC7}"/>
              </a:ext>
            </a:extLst>
          </p:cNvPr>
          <p:cNvGrpSpPr>
            <a:grpSpLocks noGrp="1" noUngrp="1" noRot="1" noMove="1" noResize="1"/>
          </p:cNvGrpSpPr>
          <p:nvPr/>
        </p:nvGrpSpPr>
        <p:grpSpPr>
          <a:xfrm>
            <a:off x="9155639" y="5656220"/>
            <a:ext cx="2812446" cy="1054069"/>
            <a:chOff x="9155639" y="5656220"/>
            <a:chExt cx="2812446" cy="1054069"/>
          </a:xfrm>
        </p:grpSpPr>
        <p:sp>
          <p:nvSpPr>
            <p:cNvPr id="3" name="Rechteck 2">
              <a:extLst>
                <a:ext uri="{FF2B5EF4-FFF2-40B4-BE49-F238E27FC236}">
                  <a16:creationId xmlns:a16="http://schemas.microsoft.com/office/drawing/2014/main" id="{C2B381C2-E527-A1AE-6C65-74879098B11B}"/>
                </a:ext>
              </a:extLst>
            </p:cNvPr>
            <p:cNvSpPr>
              <a:spLocks/>
            </p:cNvSpPr>
            <p:nvPr/>
          </p:nvSpPr>
          <p:spPr>
            <a:xfrm>
              <a:off x="9156104" y="5899009"/>
              <a:ext cx="2811981" cy="8112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AU" sz="400" noProof="1">
                  <a:solidFill>
                    <a:schemeClr val="tx1"/>
                  </a:solidFill>
                </a:rPr>
                <a:t>Battese, G. E., Harter, R. M., &amp; Fuller, W. A. (1988). An Error-Components Model for Prediction of County Crop Areas Using Survey and Satellite Data.</a:t>
              </a:r>
              <a:endParaRPr lang="en-AU" sz="400" b="0" noProof="1">
                <a:solidFill>
                  <a:schemeClr val="tx1"/>
                </a:solidFill>
                <a:effectLst/>
              </a:endParaRPr>
            </a:p>
            <a:p>
              <a:r>
                <a:rPr lang="en-AU" sz="400" noProof="1">
                  <a:solidFill>
                    <a:schemeClr val="tx1"/>
                  </a:solidFill>
                </a:rPr>
                <a:t>Fay III, R. E., &amp; Herriot, R. A. (1979). Estimates of Income for Small Places: An Application of James-Stein Procedures to Census Data. </a:t>
              </a:r>
              <a:endParaRPr lang="en-AU" sz="400" b="0" noProof="1">
                <a:solidFill>
                  <a:schemeClr val="tx1"/>
                </a:solidFill>
                <a:effectLst/>
              </a:endParaRPr>
            </a:p>
            <a:p>
              <a:r>
                <a:rPr lang="en-AU" sz="400" noProof="1">
                  <a:solidFill>
                    <a:schemeClr val="tx1"/>
                  </a:solidFill>
                </a:rPr>
                <a:t>Harmening, S., Kreutzmann, A.-K., Schmidt, S., Salvati, N., &amp; Schmid, T. (2023). A framework for producing small area estimates based on area-level models in R. </a:t>
              </a:r>
              <a:endParaRPr lang="en-AU" sz="400" b="0" noProof="1">
                <a:solidFill>
                  <a:schemeClr val="tx1"/>
                </a:solidFill>
                <a:effectLst/>
              </a:endParaRPr>
            </a:p>
            <a:p>
              <a:r>
                <a:rPr lang="en-AU" sz="400" noProof="1">
                  <a:solidFill>
                    <a:schemeClr val="tx1"/>
                  </a:solidFill>
                </a:rPr>
                <a:t>INE Bolivia. (2024). </a:t>
              </a:r>
              <a:r>
                <a:rPr lang="en-AU" sz="400" i="1" noProof="1">
                  <a:solidFill>
                    <a:schemeClr val="tx1"/>
                  </a:solidFill>
                </a:rPr>
                <a:t>Census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Kreutzmann, A.-K., Pannier, S., Rojas-Perilla, N., Schmid, T., Templ, M., &amp; Tzavidis, N. (2019). The R package emdi for estimating and mapping regionally disaggregated indicators. </a:t>
              </a:r>
              <a:endParaRPr lang="en-AU" sz="400" b="0" noProof="1">
                <a:solidFill>
                  <a:schemeClr val="tx1"/>
                </a:solidFill>
                <a:effectLst/>
              </a:endParaRPr>
            </a:p>
            <a:p>
              <a:r>
                <a:rPr lang="en-AU" sz="400" noProof="1">
                  <a:solidFill>
                    <a:schemeClr val="tx1"/>
                  </a:solidFill>
                </a:rPr>
                <a:t>UN Office for the Coordination of Humanitarian Affairs (OCHA). (2025). </a:t>
              </a:r>
              <a:r>
                <a:rPr lang="en-AU" sz="400" i="1" noProof="1">
                  <a:solidFill>
                    <a:schemeClr val="tx1"/>
                  </a:solidFill>
                </a:rPr>
                <a:t>Bolivia Administrative Boundaries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Würz, N. (2025). </a:t>
              </a:r>
              <a:r>
                <a:rPr lang="en-AU" sz="400" i="1" noProof="1">
                  <a:solidFill>
                    <a:schemeClr val="tx1"/>
                  </a:solidFill>
                </a:rPr>
                <a:t>saeTrafo: Transformations for unit-level small area models</a:t>
              </a:r>
              <a:r>
                <a:rPr lang="en-AU" sz="400" noProof="1">
                  <a:solidFill>
                    <a:schemeClr val="tx1"/>
                  </a:solidFill>
                </a:rPr>
                <a:t> [Manual].</a:t>
              </a:r>
            </a:p>
          </p:txBody>
        </p:sp>
        <p:sp>
          <p:nvSpPr>
            <p:cNvPr id="18" name="Limitationen Subtitel">
              <a:extLst>
                <a:ext uri="{FF2B5EF4-FFF2-40B4-BE49-F238E27FC236}">
                  <a16:creationId xmlns:a16="http://schemas.microsoft.com/office/drawing/2014/main" id="{FA6CFA0C-2570-6583-96AB-DCBB131FC94F}"/>
                </a:ext>
              </a:extLst>
            </p:cNvPr>
            <p:cNvSpPr>
              <a:spLocks noGrp="1" noRot="1" noMove="1" noResize="1" noEditPoints="1" noAdjustHandles="1" noChangeArrowheads="1" noChangeShapeType="1"/>
            </p:cNvSpPr>
            <p:nvPr/>
          </p:nvSpPr>
          <p:spPr>
            <a:xfrm>
              <a:off x="9155639" y="5656220"/>
              <a:ext cx="2811981" cy="242789"/>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References</a:t>
              </a:r>
            </a:p>
          </p:txBody>
        </p:sp>
      </p:grpSp>
      <p:sp>
        <p:nvSpPr>
          <p:cNvPr id="8" name="Motivation TEXT">
            <a:extLst>
              <a:ext uri="{FF2B5EF4-FFF2-40B4-BE49-F238E27FC236}">
                <a16:creationId xmlns:a16="http://schemas.microsoft.com/office/drawing/2014/main" id="{16E784F1-5A20-EB6B-6759-B46B1964D132}"/>
              </a:ext>
            </a:extLst>
          </p:cNvPr>
          <p:cNvSpPr txBox="1">
            <a:spLocks/>
          </p:cNvSpPr>
          <p:nvPr/>
        </p:nvSpPr>
        <p:spPr>
          <a:xfrm>
            <a:off x="223909" y="1218827"/>
            <a:ext cx="3776316" cy="415498"/>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Wir vergleichen die Schätzgenauigkeit von Area-Level- (FH) und Unit-Level-Modellen (BHF) bei sehr kleinen Stichproben. Ein Simulationsansatz ermöglicht den direkten Vergleich der Schätzungen mit der bekannten wahren Verteilung der Zielvariable.</a:t>
            </a:r>
            <a:endParaRPr lang="en-US" sz="700" dirty="0">
              <a:latin typeface="Times New Roman" panose="02020603050405020304" pitchFamily="18" charset="0"/>
              <a:cs typeface="Times New Roman" panose="02020603050405020304" pitchFamily="18" charset="0"/>
            </a:endParaRPr>
          </a:p>
        </p:txBody>
      </p:sp>
      <p:grpSp>
        <p:nvGrpSpPr>
          <p:cNvPr id="73" name="Methods TEXT">
            <a:extLst>
              <a:ext uri="{FF2B5EF4-FFF2-40B4-BE49-F238E27FC236}">
                <a16:creationId xmlns:a16="http://schemas.microsoft.com/office/drawing/2014/main" id="{EB172AAA-060C-088E-94DB-7A3D5827B7F7}"/>
              </a:ext>
            </a:extLst>
          </p:cNvPr>
          <p:cNvGrpSpPr>
            <a:grpSpLocks noGrp="1" noUngrp="1" noRot="1" noMove="1" noResize="1"/>
          </p:cNvGrpSpPr>
          <p:nvPr/>
        </p:nvGrpSpPr>
        <p:grpSpPr>
          <a:xfrm>
            <a:off x="224727" y="2171622"/>
            <a:ext cx="3795052" cy="3770263"/>
            <a:chOff x="224727" y="2171622"/>
            <a:chExt cx="3795052" cy="3770263"/>
          </a:xfrm>
        </p:grpSpPr>
        <p:sp>
          <p:nvSpPr>
            <p:cNvPr id="9" name="Textfeld 8">
              <a:extLst>
                <a:ext uri="{FF2B5EF4-FFF2-40B4-BE49-F238E27FC236}">
                  <a16:creationId xmlns:a16="http://schemas.microsoft.com/office/drawing/2014/main" id="{4F5AF8AB-C4C0-33F7-E789-9028113E7069}"/>
                </a:ext>
              </a:extLst>
            </p:cNvPr>
            <p:cNvSpPr txBox="1">
              <a:spLocks/>
            </p:cNvSpPr>
            <p:nvPr/>
          </p:nvSpPr>
          <p:spPr>
            <a:xfrm>
              <a:off x="2895604" y="2175193"/>
              <a:ext cx="1124175" cy="738664"/>
            </a:xfrm>
            <a:prstGeom prst="rect">
              <a:avLst/>
            </a:prstGeom>
            <a:noFill/>
          </p:spPr>
          <p:txBody>
            <a:bodyPr wrap="square" rtlCol="0">
              <a:spAutoFit/>
            </a:bodyPr>
            <a:lstStyle/>
            <a:p>
              <a:r>
                <a:rPr lang="de-DE" sz="800" b="1" dirty="0">
                  <a:latin typeface="Times New Roman" panose="02020603050405020304" pitchFamily="18" charset="0"/>
                  <a:cs typeface="Times New Roman" panose="02020603050405020304" pitchFamily="18" charset="0"/>
                </a:rPr>
                <a:t>Daten</a:t>
              </a:r>
            </a:p>
            <a:p>
              <a:pPr algn="just"/>
              <a:r>
                <a:rPr lang="de-DE" sz="700" dirty="0">
                  <a:latin typeface="Times New Roman" panose="02020603050405020304" pitchFamily="18" charset="0"/>
                  <a:cs typeface="Times New Roman" panose="02020603050405020304" pitchFamily="18" charset="0"/>
                </a:rPr>
                <a:t>Vollerhebung (</a:t>
              </a:r>
              <a:r>
                <a:rPr lang="de-DE" sz="700" dirty="0" err="1">
                  <a:latin typeface="Times New Roman" panose="02020603050405020304" pitchFamily="18" charset="0"/>
                  <a:cs typeface="Times New Roman" panose="02020603050405020304" pitchFamily="18" charset="0"/>
                </a:rPr>
                <a:t>Census</a:t>
              </a:r>
              <a:r>
                <a:rPr lang="de-DE" sz="700" dirty="0">
                  <a:latin typeface="Times New Roman" panose="02020603050405020304" pitchFamily="18" charset="0"/>
                  <a:cs typeface="Times New Roman" panose="02020603050405020304" pitchFamily="18" charset="0"/>
                </a:rPr>
                <a:t> Bolivien 2024) mit Personen- und Haushaltsdaten. </a:t>
              </a:r>
            </a:p>
            <a:p>
              <a:pPr algn="just"/>
              <a:r>
                <a:rPr lang="de-DE" sz="600" dirty="0">
                  <a:latin typeface="Times New Roman" panose="02020603050405020304" pitchFamily="18" charset="0"/>
                  <a:cs typeface="Times New Roman" panose="02020603050405020304" pitchFamily="18" charset="0"/>
                </a:rPr>
                <a:t>Personen über 18 Jahre. </a:t>
              </a:r>
            </a:p>
          </p:txBody>
        </p:sp>
        <p:sp>
          <p:nvSpPr>
            <p:cNvPr id="13" name="Textfeld 12">
              <a:extLst>
                <a:ext uri="{FF2B5EF4-FFF2-40B4-BE49-F238E27FC236}">
                  <a16:creationId xmlns:a16="http://schemas.microsoft.com/office/drawing/2014/main" id="{7A6AA7E4-2DEB-DDA5-D330-6042C6BF2820}"/>
                </a:ext>
              </a:extLst>
            </p:cNvPr>
            <p:cNvSpPr txBox="1">
              <a:spLocks noGrp="1" noRot="1" noMove="1" noResize="1" noEditPoints="1" noAdjustHandles="1" noChangeArrowheads="1" noChangeShapeType="1"/>
            </p:cNvSpPr>
            <p:nvPr/>
          </p:nvSpPr>
          <p:spPr>
            <a:xfrm>
              <a:off x="1346128" y="2171622"/>
              <a:ext cx="1582225" cy="3770263"/>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Modellbildung</a:t>
              </a:r>
            </a:p>
            <a:p>
              <a:pPr algn="just"/>
              <a:r>
                <a:rPr lang="de-DE" sz="700" dirty="0">
                  <a:latin typeface="Times New Roman" panose="02020603050405020304" pitchFamily="18" charset="0"/>
                  <a:cs typeface="Times New Roman" panose="02020603050405020304" pitchFamily="18" charset="0"/>
                </a:rPr>
                <a:t>Zunächst eine einzelne Stichprobe aus den simulierten Daten herangezogen. Die Variablenselektion erfolgt schrittweise: Variablen mit hohem Anteil fehlender Werte werden ausgeschlossen, ebenso Variablen mit sehr vielen Faktorstufen, stark korrelierte Variablen sowie Variablen, die inhaltlich zu nah an der Zielvariable Bildungsjahre liegen. Die finale Variablenauswahl erfolgt mittels </a:t>
              </a:r>
              <a:r>
                <a:rPr lang="de-DE" sz="700" dirty="0" err="1">
                  <a:latin typeface="Times New Roman" panose="02020603050405020304" pitchFamily="18" charset="0"/>
                  <a:cs typeface="Times New Roman" panose="02020603050405020304" pitchFamily="18" charset="0"/>
                </a:rPr>
                <a:t>Stepwise</a:t>
              </a:r>
              <a:r>
                <a:rPr lang="de-DE" sz="700" dirty="0">
                  <a:latin typeface="Times New Roman" panose="02020603050405020304" pitchFamily="18" charset="0"/>
                  <a:cs typeface="Times New Roman" panose="02020603050405020304" pitchFamily="18" charset="0"/>
                </a:rPr>
                <a:t>-Regression (</a:t>
              </a:r>
              <a:r>
                <a:rPr lang="de-DE" sz="700" dirty="0" err="1">
                  <a:latin typeface="Times New Roman" panose="02020603050405020304" pitchFamily="18" charset="0"/>
                  <a:cs typeface="Times New Roman" panose="02020603050405020304" pitchFamily="18" charset="0"/>
                </a:rPr>
                <a:t>backward</a:t>
              </a:r>
              <a:r>
                <a:rPr lang="de-DE" sz="700" dirty="0">
                  <a:latin typeface="Times New Roman" panose="02020603050405020304" pitchFamily="18" charset="0"/>
                  <a:cs typeface="Times New Roman" panose="02020603050405020304" pitchFamily="18" charset="0"/>
                </a:rPr>
                <a:t>, </a:t>
              </a:r>
              <a:r>
                <a:rPr lang="de-DE" sz="700" dirty="0" err="1">
                  <a:latin typeface="Times New Roman" panose="02020603050405020304" pitchFamily="18" charset="0"/>
                  <a:cs typeface="Times New Roman" panose="02020603050405020304" pitchFamily="18" charset="0"/>
                </a:rPr>
                <a:t>forward</a:t>
              </a:r>
              <a:r>
                <a:rPr lang="de-DE" sz="700" dirty="0">
                  <a:latin typeface="Times New Roman" panose="02020603050405020304" pitchFamily="18" charset="0"/>
                  <a:cs typeface="Times New Roman" panose="02020603050405020304" pitchFamily="18" charset="0"/>
                </a:rPr>
                <a:t>, </a:t>
              </a:r>
              <a:r>
                <a:rPr lang="de-DE" sz="700" dirty="0" err="1">
                  <a:latin typeface="Times New Roman" panose="02020603050405020304" pitchFamily="18" charset="0"/>
                  <a:cs typeface="Times New Roman" panose="02020603050405020304" pitchFamily="18" charset="0"/>
                </a:rPr>
                <a:t>both</a:t>
              </a:r>
              <a:r>
                <a:rPr lang="de-DE" sz="700" dirty="0">
                  <a:latin typeface="Times New Roman" panose="02020603050405020304" pitchFamily="18" charset="0"/>
                  <a:cs typeface="Times New Roman" panose="02020603050405020304" pitchFamily="18" charset="0"/>
                </a:rPr>
                <a:t>) auf Basis des BIC-Kriteriums, wodurch die Modellkomplexität reduziert wird, ohne die erklärte Varianz wesentlich zu verringern. Für nicht-faktorielle Variablen erfolgt eine Umkodierung in Dummy-Variablen. Die endgültigen FH- und BHF-Modelle werden anschließend mit den ausgewählten </a:t>
              </a:r>
              <a:r>
                <a:rPr lang="de-DE" sz="700" dirty="0" err="1">
                  <a:latin typeface="Times New Roman" panose="02020603050405020304" pitchFamily="18" charset="0"/>
                  <a:cs typeface="Times New Roman" panose="02020603050405020304" pitchFamily="18" charset="0"/>
                </a:rPr>
                <a:t>Kovariate</a:t>
              </a:r>
              <a:r>
                <a:rPr lang="de-DE" sz="700" dirty="0">
                  <a:latin typeface="Times New Roman" panose="02020603050405020304" pitchFamily="18" charset="0"/>
                  <a:cs typeface="Times New Roman" panose="02020603050405020304" pitchFamily="18" charset="0"/>
                </a:rPr>
                <a:t> geschätzt. Eingeschlossen sind sowohl individuelle Variablen wie Alter, Beruf und Lesefähigkeit, als auch haushaltsbezogene Indikatoren des Wohn- und Lebensstandards, darunter Urbanität, Krankenversicherung, Wohnqualität, Ausstattung der Wohnung (z. B. Küche, Warmwasserbereitung) und Autobesitz.</a:t>
              </a:r>
            </a:p>
            <a:p>
              <a:pPr algn="just"/>
              <a:endParaRPr lang="de-DE" sz="700" b="1"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62" name="Textfeld 61">
                  <a:extLst>
                    <a:ext uri="{FF2B5EF4-FFF2-40B4-BE49-F238E27FC236}">
                      <a16:creationId xmlns:a16="http://schemas.microsoft.com/office/drawing/2014/main" id="{33F9BE18-058B-529C-96AB-3B1B00685F25}"/>
                    </a:ext>
                  </a:extLst>
                </p:cNvPr>
                <p:cNvSpPr txBox="1">
                  <a:spLocks noGrp="1" noRot="1" noMove="1" noResize="1" noEditPoints="1" noAdjustHandles="1" noChangeArrowheads="1" noChangeShapeType="1"/>
                </p:cNvSpPr>
                <p:nvPr/>
              </p:nvSpPr>
              <p:spPr>
                <a:xfrm>
                  <a:off x="224727" y="4571894"/>
                  <a:ext cx="1121401" cy="1184940"/>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Simulation</a:t>
                  </a:r>
                  <a:r>
                    <a:rPr lang="de-DE" sz="800" dirty="0">
                      <a:latin typeface="Times New Roman" panose="02020603050405020304" pitchFamily="18" charset="0"/>
                      <a:cs typeface="Times New Roman" panose="02020603050405020304" pitchFamily="18" charset="0"/>
                    </a:rPr>
                    <a:t> </a:t>
                  </a:r>
                </a:p>
                <a:p>
                  <a:pPr algn="just"/>
                  <a:r>
                    <a:rPr lang="de-DE" sz="700" dirty="0">
                      <a:latin typeface="Times New Roman" panose="02020603050405020304" pitchFamily="18" charset="0"/>
                      <a:cs typeface="Times New Roman" panose="02020603050405020304" pitchFamily="18" charset="0"/>
                    </a:rPr>
                    <a:t>Simulation von 200 Stichproben mittels SRS mit </a:t>
                  </a:r>
                  <a14:m>
                    <m:oMath xmlns:m="http://schemas.openxmlformats.org/officeDocument/2006/math">
                      <m:r>
                        <a:rPr lang="de-DE" sz="700" i="1">
                          <a:latin typeface="Cambria Math" panose="02040503050406030204" pitchFamily="18" charset="0"/>
                        </a:rPr>
                        <m:t>𝑛</m:t>
                      </m:r>
                      <m:r>
                        <a:rPr lang="de-DE" sz="700">
                          <a:latin typeface="Cambria Math" panose="02040503050406030204" pitchFamily="18" charset="0"/>
                        </a:rPr>
                        <m:t>=20</m:t>
                      </m:r>
                    </m:oMath>
                  </a14:m>
                  <a:r>
                    <a:rPr lang="de-DE" sz="700" dirty="0">
                      <a:latin typeface="Times New Roman" panose="02020603050405020304" pitchFamily="18" charset="0"/>
                      <a:cs typeface="Times New Roman" panose="02020603050405020304" pitchFamily="18" charset="0"/>
                    </a:rPr>
                    <a:t> pro Domäne für 113 Provinzen. Die Formel, die für das erste Sample ermittelt wurden dann auf diese</a:t>
                  </a:r>
                </a:p>
                <a:p>
                  <a:pPr algn="just"/>
                  <a:r>
                    <a:rPr lang="de-DE" sz="700" dirty="0">
                      <a:latin typeface="Times New Roman" panose="02020603050405020304" pitchFamily="18" charset="0"/>
                      <a:cs typeface="Times New Roman" panose="02020603050405020304" pitchFamily="18" charset="0"/>
                    </a:rPr>
                    <a:t>angewandt</a:t>
                  </a:r>
                  <a:br>
                    <a:rPr lang="de-DE" sz="700" dirty="0">
                      <a:latin typeface="Times New Roman" panose="02020603050405020304" pitchFamily="18" charset="0"/>
                      <a:cs typeface="Times New Roman" panose="02020603050405020304" pitchFamily="18" charset="0"/>
                    </a:rPr>
                  </a:br>
                  <a:endParaRPr lang="de-DE" sz="700" dirty="0">
                    <a:latin typeface="Times New Roman" panose="02020603050405020304" pitchFamily="18" charset="0"/>
                    <a:cs typeface="Times New Roman" panose="02020603050405020304" pitchFamily="18" charset="0"/>
                  </a:endParaRPr>
                </a:p>
              </p:txBody>
            </p:sp>
          </mc:Choice>
          <mc:Fallback xmlns="">
            <p:sp>
              <p:nvSpPr>
                <p:cNvPr id="62" name="Textfeld 61">
                  <a:extLst>
                    <a:ext uri="{FF2B5EF4-FFF2-40B4-BE49-F238E27FC236}">
                      <a16:creationId xmlns:a16="http://schemas.microsoft.com/office/drawing/2014/main" id="{33F9BE18-058B-529C-96AB-3B1B00685F25}"/>
                    </a:ext>
                  </a:extLst>
                </p:cNvPr>
                <p:cNvSpPr txBox="1">
                  <a:spLocks noGrp="1" noRot="1" noChangeAspect="1" noMove="1" noResize="1" noEditPoints="1" noAdjustHandles="1" noChangeArrowheads="1" noChangeShapeType="1" noTextEdit="1"/>
                </p:cNvSpPr>
                <p:nvPr/>
              </p:nvSpPr>
              <p:spPr>
                <a:xfrm>
                  <a:off x="224727" y="4571894"/>
                  <a:ext cx="1121401" cy="1184940"/>
                </a:xfrm>
                <a:prstGeom prst="rect">
                  <a:avLst/>
                </a:prstGeom>
                <a:blipFill>
                  <a:blip r:embed="rId8"/>
                  <a:stretch>
                    <a:fillRect/>
                  </a:stretch>
                </a:blipFill>
              </p:spPr>
              <p:txBody>
                <a:bodyPr/>
                <a:lstStyle/>
                <a:p>
                  <a:r>
                    <a:rPr lang="en-US">
                      <a:noFill/>
                    </a:rPr>
                    <a:t> </a:t>
                  </a:r>
                </a:p>
              </p:txBody>
            </p:sp>
          </mc:Fallback>
        </mc:AlternateContent>
      </p:grpSp>
      <p:grpSp>
        <p:nvGrpSpPr>
          <p:cNvPr id="74" name="Ergebnisse TEXT ">
            <a:extLst>
              <a:ext uri="{FF2B5EF4-FFF2-40B4-BE49-F238E27FC236}">
                <a16:creationId xmlns:a16="http://schemas.microsoft.com/office/drawing/2014/main" id="{3983543A-8003-FCC8-B1C4-DDFFEA198B1E}"/>
              </a:ext>
            </a:extLst>
          </p:cNvPr>
          <p:cNvGrpSpPr>
            <a:grpSpLocks noGrp="1" noUngrp="1" noRot="1" noMove="1" noResize="1"/>
          </p:cNvGrpSpPr>
          <p:nvPr/>
        </p:nvGrpSpPr>
        <p:grpSpPr>
          <a:xfrm>
            <a:off x="4306383" y="1397876"/>
            <a:ext cx="4551737" cy="4881930"/>
            <a:chOff x="4306383" y="1397876"/>
            <a:chExt cx="4551737" cy="4881930"/>
          </a:xfrm>
        </p:grpSpPr>
        <p:sp>
          <p:nvSpPr>
            <p:cNvPr id="63" name="Textfeld 62">
              <a:extLst>
                <a:ext uri="{FF2B5EF4-FFF2-40B4-BE49-F238E27FC236}">
                  <a16:creationId xmlns:a16="http://schemas.microsoft.com/office/drawing/2014/main" id="{655F92F6-171D-D45E-41B8-B565DA511D3F}"/>
                </a:ext>
              </a:extLst>
            </p:cNvPr>
            <p:cNvSpPr txBox="1">
              <a:spLocks noGrp="1" noRot="1" noMove="1" noResize="1" noEditPoints="1" noAdjustHandles="1" noChangeArrowheads="1" noChangeShapeType="1"/>
            </p:cNvSpPr>
            <p:nvPr/>
          </p:nvSpPr>
          <p:spPr>
            <a:xfrm>
              <a:off x="6638089" y="1397876"/>
              <a:ext cx="2182525" cy="738664"/>
            </a:xfrm>
            <a:prstGeom prst="rect">
              <a:avLst/>
            </a:prstGeom>
            <a:noFill/>
          </p:spPr>
          <p:txBody>
            <a:bodyPr wrap="square" rtlCol="0">
              <a:spAutoFit/>
            </a:bodyPr>
            <a:lstStyle/>
            <a:p>
              <a:r>
                <a:rPr lang="de-DE" sz="700" noProof="1">
                  <a:latin typeface="Times New Roman" panose="02020603050405020304" pitchFamily="18" charset="0"/>
                  <a:cs typeface="Times New Roman" panose="02020603050405020304" pitchFamily="18" charset="0"/>
                </a:rPr>
                <a:t>In diesem Abschnitt möchte ich dan nvor allem darüber reden, wie viel Variablen, durch die Regresssion ausgeschlossen wurden und welche variable, dann am ende übrig geblieben sind, außerdem, wie häufig welche variable bei dem BHF Modell dann für die Analyse ausgeschlossen wurde </a:t>
              </a:r>
            </a:p>
          </p:txBody>
        </p:sp>
        <p:sp>
          <p:nvSpPr>
            <p:cNvPr id="66" name="Textfeld 65">
              <a:extLst>
                <a:ext uri="{FF2B5EF4-FFF2-40B4-BE49-F238E27FC236}">
                  <a16:creationId xmlns:a16="http://schemas.microsoft.com/office/drawing/2014/main" id="{CC88432A-CA9B-D4C9-959D-40A48826B0F6}"/>
                </a:ext>
              </a:extLst>
            </p:cNvPr>
            <p:cNvSpPr txBox="1">
              <a:spLocks noGrp="1" noRot="1" noMove="1" noResize="1" noEditPoints="1" noAdjustHandles="1" noChangeArrowheads="1" noChangeShapeType="1"/>
            </p:cNvSpPr>
            <p:nvPr/>
          </p:nvSpPr>
          <p:spPr>
            <a:xfrm>
              <a:off x="4306383" y="2713673"/>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sp>
          <p:nvSpPr>
            <p:cNvPr id="67" name="Textfeld 66">
              <a:extLst>
                <a:ext uri="{FF2B5EF4-FFF2-40B4-BE49-F238E27FC236}">
                  <a16:creationId xmlns:a16="http://schemas.microsoft.com/office/drawing/2014/main" id="{0B8D39C4-4A23-AD49-237D-2E3877E3E9F3}"/>
                </a:ext>
              </a:extLst>
            </p:cNvPr>
            <p:cNvSpPr txBox="1">
              <a:spLocks noGrp="1" noRot="1" noMove="1" noResize="1" noEditPoints="1" noAdjustHandles="1" noChangeArrowheads="1" noChangeShapeType="1"/>
            </p:cNvSpPr>
            <p:nvPr/>
          </p:nvSpPr>
          <p:spPr>
            <a:xfrm>
              <a:off x="6675595" y="4058471"/>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sp>
          <p:nvSpPr>
            <p:cNvPr id="68" name="Textfeld 67">
              <a:extLst>
                <a:ext uri="{FF2B5EF4-FFF2-40B4-BE49-F238E27FC236}">
                  <a16:creationId xmlns:a16="http://schemas.microsoft.com/office/drawing/2014/main" id="{A279284E-0C64-E124-159B-579E54C7A91A}"/>
                </a:ext>
              </a:extLst>
            </p:cNvPr>
            <p:cNvSpPr txBox="1">
              <a:spLocks noGrp="1" noRot="1" noMove="1" noResize="1" noEditPoints="1" noAdjustHandles="1" noChangeArrowheads="1" noChangeShapeType="1"/>
            </p:cNvSpPr>
            <p:nvPr/>
          </p:nvSpPr>
          <p:spPr>
            <a:xfrm>
              <a:off x="4407498" y="5433420"/>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grpSp>
      <p:sp>
        <p:nvSpPr>
          <p:cNvPr id="69" name="Diskussion TEXT">
            <a:extLst>
              <a:ext uri="{FF2B5EF4-FFF2-40B4-BE49-F238E27FC236}">
                <a16:creationId xmlns:a16="http://schemas.microsoft.com/office/drawing/2014/main" id="{16A7A589-8D38-D22D-15B7-93BE8A2ED278}"/>
              </a:ext>
            </a:extLst>
          </p:cNvPr>
          <p:cNvSpPr txBox="1">
            <a:spLocks noGrp="1" noRot="1" noMove="1" noResize="1" noEditPoints="1" noAdjustHandles="1" noChangeArrowheads="1" noChangeShapeType="1"/>
          </p:cNvSpPr>
          <p:nvPr/>
        </p:nvSpPr>
        <p:spPr>
          <a:xfrm>
            <a:off x="9149683" y="1322354"/>
            <a:ext cx="2811981" cy="1061829"/>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Der FH-Ansatz profitiert von der direkten Aggregation auf Domänenebene, während das BHF-Modell auf individuelle Daten angewiesen ist, die bei kleinen </a:t>
            </a:r>
            <a:r>
              <a:rPr lang="de-DE" sz="700" dirty="0" err="1">
                <a:latin typeface="Times New Roman" panose="02020603050405020304" pitchFamily="18" charset="0"/>
                <a:cs typeface="Times New Roman" panose="02020603050405020304" pitchFamily="18" charset="0"/>
              </a:rPr>
              <a:t>n</a:t>
            </a:r>
            <a:r>
              <a:rPr lang="de-DE" sz="700" dirty="0">
                <a:latin typeface="Times New Roman" panose="02020603050405020304" pitchFamily="18" charset="0"/>
                <a:cs typeface="Times New Roman" panose="02020603050405020304" pitchFamily="18" charset="0"/>
              </a:rPr>
              <a:t> stärker schwanken.</a:t>
            </a:r>
            <a:endParaRPr lang="en-US" sz="700" dirty="0">
              <a:latin typeface="Times New Roman" panose="02020603050405020304" pitchFamily="18" charset="0"/>
              <a:cs typeface="Times New Roman" panose="02020603050405020304" pitchFamily="18" charset="0"/>
            </a:endParaRPr>
          </a:p>
        </p:txBody>
      </p:sp>
      <p:sp>
        <p:nvSpPr>
          <p:cNvPr id="70" name="Diskussion TEXT">
            <a:extLst>
              <a:ext uri="{FF2B5EF4-FFF2-40B4-BE49-F238E27FC236}">
                <a16:creationId xmlns:a16="http://schemas.microsoft.com/office/drawing/2014/main" id="{F0074AF9-6BCF-19CF-FF7F-697FDDBB121F}"/>
              </a:ext>
            </a:extLst>
          </p:cNvPr>
          <p:cNvSpPr txBox="1">
            <a:spLocks noGrp="1" noRot="1" noMove="1" noResize="1" noEditPoints="1" noAdjustHandles="1" noChangeArrowheads="1" noChangeShapeType="1"/>
          </p:cNvSpPr>
          <p:nvPr/>
        </p:nvSpPr>
        <p:spPr>
          <a:xfrm>
            <a:off x="9144778" y="3282597"/>
            <a:ext cx="2811981" cy="1815882"/>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Die Verteilung der Residuen ist nicht optimal, und auch die gewählten Variablen weisen keine ideale Verteilung auf. Insbesondere bei korrelierten Variablen wäre es sinnvoll gewesen, zu prüfen, welche Variablen einen besseren Modell-Fit ermöglichen. Darüber hinaus würde ein aussagekräftiger Vergleich der Modelle erfordern, dass für jedes Modell eine separate Modelsuche durchgeführt wird, um die besten Prädiktoren zu identifizieren.</a:t>
            </a:r>
          </a:p>
          <a:p>
            <a:pPr algn="just"/>
            <a:endParaRPr lang="de-DE" sz="700" dirty="0">
              <a:latin typeface="Times New Roman" panose="02020603050405020304" pitchFamily="18" charset="0"/>
              <a:cs typeface="Times New Roman" panose="02020603050405020304" pitchFamily="18" charset="0"/>
            </a:endParaRPr>
          </a:p>
          <a:p>
            <a:pPr algn="just"/>
            <a:r>
              <a:rPr lang="de-DE" sz="700" dirty="0">
                <a:latin typeface="Times New Roman" panose="02020603050405020304" pitchFamily="18" charset="0"/>
                <a:cs typeface="Times New Roman" panose="02020603050405020304" pitchFamily="18" charset="0"/>
              </a:rPr>
              <a:t>Die Verteilung der Residuen ist nicht optimal, und auch die gewählten Variablen weisen keine ideale Verteilung auf. Insbesondere bei korrelierten Variablen wäre es sinnvoll gewesen, zu prüfen, welche Variablen einen besseren Modell-Fit ermöglichen. Darüber hinaus würde ein aussagekräftiger Vergleich der Modelle erfordern, dass für jedes Modell eine separate Modelsuche durchgeführt wird, um die besten Prädiktoren zu identifizieren.</a:t>
            </a:r>
          </a:p>
          <a:p>
            <a:pPr algn="just"/>
            <a:endParaRPr lang="de-DE" sz="700" dirty="0">
              <a:latin typeface="Times New Roman" panose="02020603050405020304" pitchFamily="18" charset="0"/>
              <a:cs typeface="Times New Roman" panose="02020603050405020304" pitchFamily="18" charset="0"/>
            </a:endParaRPr>
          </a:p>
        </p:txBody>
      </p:sp>
      <p:grpSp>
        <p:nvGrpSpPr>
          <p:cNvPr id="58" name="Formatierung Ergebnisse" hidden="1">
            <a:extLst>
              <a:ext uri="{FF2B5EF4-FFF2-40B4-BE49-F238E27FC236}">
                <a16:creationId xmlns:a16="http://schemas.microsoft.com/office/drawing/2014/main" id="{517107C8-179D-AD76-BAC5-DB4D733CE28C}"/>
              </a:ext>
            </a:extLst>
          </p:cNvPr>
          <p:cNvGrpSpPr>
            <a:grpSpLocks noGrp="1" noUngrp="1" noRot="1" noMove="1" noResize="1"/>
          </p:cNvGrpSpPr>
          <p:nvPr/>
        </p:nvGrpSpPr>
        <p:grpSpPr>
          <a:xfrm>
            <a:off x="4213273" y="1211823"/>
            <a:ext cx="4731535" cy="5502280"/>
            <a:chOff x="4213273" y="1314407"/>
            <a:chExt cx="4731535" cy="5399695"/>
          </a:xfrm>
        </p:grpSpPr>
        <p:sp>
          <p:nvSpPr>
            <p:cNvPr id="48" name="Rechteck 47">
              <a:extLst>
                <a:ext uri="{FF2B5EF4-FFF2-40B4-BE49-F238E27FC236}">
                  <a16:creationId xmlns:a16="http://schemas.microsoft.com/office/drawing/2014/main" id="{29B2CD38-20FC-148E-EE6F-CD8680C5BBCF}"/>
                </a:ext>
              </a:extLst>
            </p:cNvPr>
            <p:cNvSpPr>
              <a:spLocks noGrp="1" noRot="1" noMove="1" noResize="1" noEditPoints="1" noAdjustHandles="1" noChangeArrowheads="1" noChangeShapeType="1"/>
            </p:cNvSpPr>
            <p:nvPr/>
          </p:nvSpPr>
          <p:spPr>
            <a:xfrm>
              <a:off x="4213273"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hteck 48">
              <a:extLst>
                <a:ext uri="{FF2B5EF4-FFF2-40B4-BE49-F238E27FC236}">
                  <a16:creationId xmlns:a16="http://schemas.microsoft.com/office/drawing/2014/main" id="{57D863CE-25C5-EECD-5376-4BF46A21586F}"/>
                </a:ext>
              </a:extLst>
            </p:cNvPr>
            <p:cNvSpPr>
              <a:spLocks noGrp="1" noRot="1" noMove="1" noResize="1" noEditPoints="1" noAdjustHandles="1" noChangeArrowheads="1" noChangeShapeType="1"/>
            </p:cNvSpPr>
            <p:nvPr/>
          </p:nvSpPr>
          <p:spPr>
            <a:xfrm>
              <a:off x="6575830"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hteck 51">
              <a:extLst>
                <a:ext uri="{FF2B5EF4-FFF2-40B4-BE49-F238E27FC236}">
                  <a16:creationId xmlns:a16="http://schemas.microsoft.com/office/drawing/2014/main" id="{91BB9C7E-FDB4-CA9B-972F-EF79488445AF}"/>
                </a:ext>
              </a:extLst>
            </p:cNvPr>
            <p:cNvSpPr>
              <a:spLocks noGrp="1" noRot="1" noMove="1" noResize="1" noEditPoints="1" noAdjustHandles="1" noChangeArrowheads="1" noChangeShapeType="1"/>
            </p:cNvSpPr>
            <p:nvPr/>
          </p:nvSpPr>
          <p:spPr>
            <a:xfrm>
              <a:off x="4219928"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hteck 52">
              <a:extLst>
                <a:ext uri="{FF2B5EF4-FFF2-40B4-BE49-F238E27FC236}">
                  <a16:creationId xmlns:a16="http://schemas.microsoft.com/office/drawing/2014/main" id="{38EB397B-2BE7-A94E-F006-1B81904E8874}"/>
                </a:ext>
              </a:extLst>
            </p:cNvPr>
            <p:cNvSpPr>
              <a:spLocks noGrp="1" noRot="1" noMove="1" noResize="1" noEditPoints="1" noAdjustHandles="1" noChangeArrowheads="1" noChangeShapeType="1"/>
            </p:cNvSpPr>
            <p:nvPr/>
          </p:nvSpPr>
          <p:spPr>
            <a:xfrm>
              <a:off x="6582485"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hteck 53">
              <a:extLst>
                <a:ext uri="{FF2B5EF4-FFF2-40B4-BE49-F238E27FC236}">
                  <a16:creationId xmlns:a16="http://schemas.microsoft.com/office/drawing/2014/main" id="{761C0B93-8A10-EF2B-B9BA-AECBA07E046F}"/>
                </a:ext>
              </a:extLst>
            </p:cNvPr>
            <p:cNvSpPr>
              <a:spLocks noGrp="1" noRot="1" noMove="1" noResize="1" noEditPoints="1" noAdjustHandles="1" noChangeArrowheads="1" noChangeShapeType="1"/>
            </p:cNvSpPr>
            <p:nvPr/>
          </p:nvSpPr>
          <p:spPr>
            <a:xfrm>
              <a:off x="4219696"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hteck 54">
              <a:extLst>
                <a:ext uri="{FF2B5EF4-FFF2-40B4-BE49-F238E27FC236}">
                  <a16:creationId xmlns:a16="http://schemas.microsoft.com/office/drawing/2014/main" id="{A4D0710A-D989-593A-D506-830028644497}"/>
                </a:ext>
              </a:extLst>
            </p:cNvPr>
            <p:cNvSpPr>
              <a:spLocks noGrp="1" noRot="1" noMove="1" noResize="1" noEditPoints="1" noAdjustHandles="1" noChangeArrowheads="1" noChangeShapeType="1"/>
            </p:cNvSpPr>
            <p:nvPr/>
          </p:nvSpPr>
          <p:spPr>
            <a:xfrm>
              <a:off x="6582253"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hteck 55">
              <a:extLst>
                <a:ext uri="{FF2B5EF4-FFF2-40B4-BE49-F238E27FC236}">
                  <a16:creationId xmlns:a16="http://schemas.microsoft.com/office/drawing/2014/main" id="{C8350BBB-F83B-8A3A-15EC-8E457BBE8BE5}"/>
                </a:ext>
              </a:extLst>
            </p:cNvPr>
            <p:cNvSpPr>
              <a:spLocks noGrp="1" noRot="1" noMove="1" noResize="1" noEditPoints="1" noAdjustHandles="1" noChangeArrowheads="1" noChangeShapeType="1"/>
            </p:cNvSpPr>
            <p:nvPr/>
          </p:nvSpPr>
          <p:spPr>
            <a:xfrm>
              <a:off x="4226351"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hteck 56">
              <a:extLst>
                <a:ext uri="{FF2B5EF4-FFF2-40B4-BE49-F238E27FC236}">
                  <a16:creationId xmlns:a16="http://schemas.microsoft.com/office/drawing/2014/main" id="{C7D11BA5-0948-6CDA-1F16-DC06A6CC9DE0}"/>
                </a:ext>
              </a:extLst>
            </p:cNvPr>
            <p:cNvSpPr>
              <a:spLocks noGrp="1" noRot="1" noMove="1" noResize="1" noEditPoints="1" noAdjustHandles="1" noChangeArrowheads="1" noChangeShapeType="1"/>
            </p:cNvSpPr>
            <p:nvPr/>
          </p:nvSpPr>
          <p:spPr>
            <a:xfrm>
              <a:off x="6588908"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Methoden GRAHPS">
            <a:extLst>
              <a:ext uri="{FF2B5EF4-FFF2-40B4-BE49-F238E27FC236}">
                <a16:creationId xmlns:a16="http://schemas.microsoft.com/office/drawing/2014/main" id="{ACA0241F-0229-501B-9D50-33E39E2759A8}"/>
              </a:ext>
            </a:extLst>
          </p:cNvPr>
          <p:cNvGrpSpPr>
            <a:grpSpLocks noGrp="1" noUngrp="1" noRot="1" noMove="1" noResize="1"/>
          </p:cNvGrpSpPr>
          <p:nvPr/>
        </p:nvGrpSpPr>
        <p:grpSpPr>
          <a:xfrm>
            <a:off x="237130" y="2190660"/>
            <a:ext cx="3751765" cy="4494658"/>
            <a:chOff x="237130" y="2190660"/>
            <a:chExt cx="3751765" cy="4494658"/>
          </a:xfrm>
        </p:grpSpPr>
        <p:pic>
          <p:nvPicPr>
            <p:cNvPr id="25" name="Grafik 24" descr="Ein Bild, das Text, Diagramm, Design enthält.&#10;&#10;KI-generierte Inhalte können fehlerhaft sein.">
              <a:extLst>
                <a:ext uri="{FF2B5EF4-FFF2-40B4-BE49-F238E27FC236}">
                  <a16:creationId xmlns:a16="http://schemas.microsoft.com/office/drawing/2014/main" id="{B3F44A01-CA98-3589-D0C6-4A216FEEA9C9}"/>
                </a:ext>
              </a:extLst>
            </p:cNvPr>
            <p:cNvPicPr>
              <a:picLocks noGrp="1" noRot="1" noChangeAspect="1" noMove="1" noResize="1" noEditPoints="1" noAdjustHandles="1" noChangeArrowheads="1" noChangeShapeType="1" noCrop="1"/>
            </p:cNvPicPr>
            <p:nvPr/>
          </p:nvPicPr>
          <p:blipFill>
            <a:blip r:embed="rId9"/>
            <a:srcRect b="19796"/>
            <a:stretch>
              <a:fillRect/>
            </a:stretch>
          </p:blipFill>
          <p:spPr>
            <a:xfrm>
              <a:off x="237130" y="2190660"/>
              <a:ext cx="1122690" cy="2401184"/>
            </a:xfrm>
            <a:prstGeom prst="rect">
              <a:avLst/>
            </a:prstGeom>
          </p:spPr>
        </p:pic>
        <p:pic>
          <p:nvPicPr>
            <p:cNvPr id="28" name="Grafik 27" descr="Ein Bild, das Text, Diagramm, Reihe, Design enthält.&#10;&#10;KI-generierte Inhalte können fehlerhaft sein.">
              <a:extLst>
                <a:ext uri="{FF2B5EF4-FFF2-40B4-BE49-F238E27FC236}">
                  <a16:creationId xmlns:a16="http://schemas.microsoft.com/office/drawing/2014/main" id="{A4E944F2-6CA9-96F8-3329-D4D7F9427293}"/>
                </a:ext>
              </a:extLst>
            </p:cNvPr>
            <p:cNvPicPr>
              <a:picLocks noGrp="1" noRot="1" noChangeAspect="1" noMove="1" noResize="1" noEditPoints="1" noAdjustHandles="1" noChangeArrowheads="1" noChangeShapeType="1" noCrop="1"/>
            </p:cNvPicPr>
            <p:nvPr/>
          </p:nvPicPr>
          <p:blipFill>
            <a:blip r:embed="rId10"/>
            <a:stretch>
              <a:fillRect/>
            </a:stretch>
          </p:blipFill>
          <p:spPr>
            <a:xfrm>
              <a:off x="2864720" y="3687517"/>
              <a:ext cx="1124175" cy="2997801"/>
            </a:xfrm>
            <a:prstGeom prst="rect">
              <a:avLst/>
            </a:prstGeom>
          </p:spPr>
        </p:pic>
      </p:grpSp>
      <p:pic>
        <p:nvPicPr>
          <p:cNvPr id="35" name="Grafik 34" descr="Ein Bild, das Diagramm, Reihe enthält.&#10;&#10;KI-generierte Inhalte können fehlerhaft sein.">
            <a:extLst>
              <a:ext uri="{FF2B5EF4-FFF2-40B4-BE49-F238E27FC236}">
                <a16:creationId xmlns:a16="http://schemas.microsoft.com/office/drawing/2014/main" id="{82426D87-A405-791A-E329-36E509292293}"/>
              </a:ext>
            </a:extLst>
          </p:cNvPr>
          <p:cNvPicPr>
            <a:picLocks noChangeAspect="1"/>
          </p:cNvPicPr>
          <p:nvPr/>
        </p:nvPicPr>
        <p:blipFill>
          <a:blip r:embed="rId11"/>
          <a:stretch>
            <a:fillRect/>
          </a:stretch>
        </p:blipFill>
        <p:spPr>
          <a:xfrm>
            <a:off x="6596388" y="2521841"/>
            <a:ext cx="2293640" cy="1529094"/>
          </a:xfrm>
          <a:prstGeom prst="rect">
            <a:avLst/>
          </a:prstGeom>
        </p:spPr>
      </p:pic>
      <p:pic>
        <p:nvPicPr>
          <p:cNvPr id="37" name="Grafik 36" descr="Ein Bild, das Text, Screenshot, Diagramm, Reihe enthält.&#10;&#10;KI-generierte Inhalte können fehlerhaft sein.">
            <a:extLst>
              <a:ext uri="{FF2B5EF4-FFF2-40B4-BE49-F238E27FC236}">
                <a16:creationId xmlns:a16="http://schemas.microsoft.com/office/drawing/2014/main" id="{AC9B8D68-3CB4-1C92-41CA-AEF0A141FAC6}"/>
              </a:ext>
            </a:extLst>
          </p:cNvPr>
          <p:cNvPicPr>
            <a:picLocks noChangeAspect="1"/>
          </p:cNvPicPr>
          <p:nvPr/>
        </p:nvPicPr>
        <p:blipFill>
          <a:blip r:embed="rId12"/>
          <a:stretch>
            <a:fillRect/>
          </a:stretch>
        </p:blipFill>
        <p:spPr>
          <a:xfrm>
            <a:off x="4310948" y="1250107"/>
            <a:ext cx="2205344" cy="1470229"/>
          </a:xfrm>
          <a:prstGeom prst="rect">
            <a:avLst/>
          </a:prstGeom>
        </p:spPr>
      </p:pic>
      <p:pic>
        <p:nvPicPr>
          <p:cNvPr id="44" name="Grafik 43" descr="Ein Bild, das Karte enthält.&#10;&#10;KI-generierte Inhalte können fehlerhaft sein.">
            <a:extLst>
              <a:ext uri="{FF2B5EF4-FFF2-40B4-BE49-F238E27FC236}">
                <a16:creationId xmlns:a16="http://schemas.microsoft.com/office/drawing/2014/main" id="{63D535D8-7C65-435C-5169-CC03D6D9C435}"/>
              </a:ext>
            </a:extLst>
          </p:cNvPr>
          <p:cNvPicPr>
            <a:picLocks noChangeAspect="1"/>
          </p:cNvPicPr>
          <p:nvPr/>
        </p:nvPicPr>
        <p:blipFill>
          <a:blip r:embed="rId13"/>
          <a:stretch>
            <a:fillRect/>
          </a:stretch>
        </p:blipFill>
        <p:spPr>
          <a:xfrm>
            <a:off x="4440936" y="4029754"/>
            <a:ext cx="2099848" cy="1399898"/>
          </a:xfrm>
          <a:prstGeom prst="rect">
            <a:avLst/>
          </a:prstGeom>
        </p:spPr>
      </p:pic>
    </p:spTree>
    <p:extLst>
      <p:ext uri="{BB962C8B-B14F-4D97-AF65-F5344CB8AC3E}">
        <p14:creationId xmlns:p14="http://schemas.microsoft.com/office/powerpoint/2010/main" val="24777417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a:extLst>
            <a:ext uri="{FF2B5EF4-FFF2-40B4-BE49-F238E27FC236}">
              <a16:creationId xmlns:a16="http://schemas.microsoft.com/office/drawing/2014/main" id="{2228D146-A4E9-2C8E-7052-2BA80CA72FAE}"/>
            </a:ext>
          </a:extLst>
        </p:cNvPr>
        <p:cNvGrpSpPr/>
        <p:nvPr/>
      </p:nvGrpSpPr>
      <p:grpSpPr>
        <a:xfrm>
          <a:off x="0" y="0"/>
          <a:ext cx="0" cy="0"/>
          <a:chOff x="0" y="0"/>
          <a:chExt cx="0" cy="0"/>
        </a:xfrm>
      </p:grpSpPr>
      <p:pic>
        <p:nvPicPr>
          <p:cNvPr id="17" name="Grafik 16" descr="Ein Bild, das Karte enthält.&#10;&#10;KI-generierte Inhalte können fehlerhaft sein.">
            <a:extLst>
              <a:ext uri="{FF2B5EF4-FFF2-40B4-BE49-F238E27FC236}">
                <a16:creationId xmlns:a16="http://schemas.microsoft.com/office/drawing/2014/main" id="{5D41C43D-36F8-6C13-BC7B-47722D1E7100}"/>
              </a:ext>
            </a:extLst>
          </p:cNvPr>
          <p:cNvPicPr>
            <a:picLocks noGrp="1" noRot="1" noChangeAspect="1" noMove="1" noResize="1" noEditPoints="1" noAdjustHandles="1" noChangeArrowheads="1" noChangeShapeType="1" noCrop="1"/>
          </p:cNvPicPr>
          <p:nvPr/>
        </p:nvPicPr>
        <p:blipFill>
          <a:blip r:embed="rId3">
            <a:extLst>
              <a:ext uri="{BEBA8EAE-BF5A-486C-A8C5-ECC9F3942E4B}">
                <a14:imgProps xmlns:a14="http://schemas.microsoft.com/office/drawing/2010/main">
                  <a14:imgLayer r:embed="rId4">
                    <a14:imgEffect>
                      <a14:saturation sat="55000"/>
                    </a14:imgEffect>
                  </a14:imgLayer>
                </a14:imgProps>
              </a:ext>
            </a:extLst>
          </a:blip>
          <a:srcRect t="716" r="1610"/>
          <a:stretch>
            <a:fillRect/>
          </a:stretch>
        </p:blipFill>
        <p:spPr>
          <a:xfrm>
            <a:off x="8417173" y="-67038"/>
            <a:ext cx="4465133" cy="6808905"/>
          </a:xfrm>
          <a:prstGeom prst="rect">
            <a:avLst/>
          </a:prstGeom>
          <a:noFill/>
        </p:spPr>
      </p:pic>
      <p:sp>
        <p:nvSpPr>
          <p:cNvPr id="10" name="Titel">
            <a:extLst>
              <a:ext uri="{FF2B5EF4-FFF2-40B4-BE49-F238E27FC236}">
                <a16:creationId xmlns:a16="http://schemas.microsoft.com/office/drawing/2014/main" id="{E9F881D3-FCB6-CB64-26D2-87EA244B1690}"/>
              </a:ext>
            </a:extLst>
          </p:cNvPr>
          <p:cNvSpPr txBox="1">
            <a:spLocks noGrp="1" noRot="1" noMove="1" noResize="1" noEditPoints="1" noAdjustHandles="1" noChangeArrowheads="1" noChangeShapeType="1"/>
          </p:cNvSpPr>
          <p:nvPr/>
        </p:nvSpPr>
        <p:spPr>
          <a:xfrm>
            <a:off x="47846" y="83276"/>
            <a:ext cx="12192000" cy="800219"/>
          </a:xfrm>
          <a:prstGeom prst="rect">
            <a:avLst/>
          </a:prstGeom>
          <a:noFill/>
        </p:spPr>
        <p:txBody>
          <a:bodyPr wrap="square" rtlCol="0">
            <a:spAutoFit/>
          </a:bodyPr>
          <a:lstStyle/>
          <a:p>
            <a:pPr algn="ctr"/>
            <a:r>
              <a:rPr lang="de-DE" b="1" noProof="0" dirty="0">
                <a:solidFill>
                  <a:srgbClr val="FFFFFF"/>
                </a:solidFill>
                <a:latin typeface="Times New Roman" panose="02020603050405020304" pitchFamily="18" charset="0"/>
                <a:cs typeface="Times New Roman" panose="02020603050405020304" pitchFamily="18" charset="0"/>
              </a:rPr>
              <a:t>Vergleich des Fay-</a:t>
            </a:r>
            <a:r>
              <a:rPr lang="de-DE" b="1" noProof="0" dirty="0" err="1">
                <a:solidFill>
                  <a:srgbClr val="FFFFFF"/>
                </a:solidFill>
                <a:latin typeface="Times New Roman" panose="02020603050405020304" pitchFamily="18" charset="0"/>
                <a:cs typeface="Times New Roman" panose="02020603050405020304" pitchFamily="18" charset="0"/>
              </a:rPr>
              <a:t>Harriot</a:t>
            </a:r>
            <a:r>
              <a:rPr lang="de-DE" b="1" noProof="0" dirty="0">
                <a:solidFill>
                  <a:srgbClr val="FFFFFF"/>
                </a:solidFill>
                <a:latin typeface="Times New Roman" panose="02020603050405020304" pitchFamily="18" charset="0"/>
                <a:cs typeface="Times New Roman" panose="02020603050405020304" pitchFamily="18" charset="0"/>
              </a:rPr>
              <a:t> (FH) und des </a:t>
            </a:r>
            <a:r>
              <a:rPr lang="de-DE" b="1" noProof="0" dirty="0" err="1">
                <a:solidFill>
                  <a:srgbClr val="FFFFFF"/>
                </a:solidFill>
                <a:latin typeface="Times New Roman" panose="02020603050405020304" pitchFamily="18" charset="0"/>
                <a:cs typeface="Times New Roman" panose="02020603050405020304" pitchFamily="18" charset="0"/>
              </a:rPr>
              <a:t>Battesse</a:t>
            </a:r>
            <a:r>
              <a:rPr lang="de-DE" b="1" noProof="0" dirty="0">
                <a:solidFill>
                  <a:srgbClr val="FFFFFF"/>
                </a:solidFill>
                <a:latin typeface="Times New Roman" panose="02020603050405020304" pitchFamily="18" charset="0"/>
                <a:cs typeface="Times New Roman" panose="02020603050405020304" pitchFamily="18" charset="0"/>
              </a:rPr>
              <a:t>-Harter-Fuller (BHF) Models </a:t>
            </a:r>
          </a:p>
          <a:p>
            <a:pPr algn="ctr"/>
            <a:r>
              <a:rPr lang="de-DE" sz="1400" noProof="0" dirty="0">
                <a:solidFill>
                  <a:srgbClr val="FFFFFF"/>
                </a:solidFill>
                <a:latin typeface="Times New Roman" panose="02020603050405020304" pitchFamily="18" charset="0"/>
                <a:cs typeface="Times New Roman" panose="02020603050405020304" pitchFamily="18" charset="0"/>
              </a:rPr>
              <a:t>Niklas, Lorenz</a:t>
            </a:r>
          </a:p>
          <a:p>
            <a:pPr algn="ctr"/>
            <a:r>
              <a:rPr lang="de-DE" sz="1400" noProof="0" dirty="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pic>
        <p:nvPicPr>
          <p:cNvPr id="12" name="Logo">
            <a:extLst>
              <a:ext uri="{FF2B5EF4-FFF2-40B4-BE49-F238E27FC236}">
                <a16:creationId xmlns:a16="http://schemas.microsoft.com/office/drawing/2014/main" id="{FDCE5C10-4E8F-452F-5874-4241628185EB}"/>
              </a:ext>
            </a:extLst>
          </p:cNvPr>
          <p:cNvPicPr>
            <a:picLocks noGrp="1" noRot="1" noChangeAspect="1" noMove="1" noResize="1" noEditPoints="1" noAdjustHandles="1" noChangeArrowheads="1" noChangeShapeType="1" noCrop="1"/>
          </p:cNvPicPr>
          <p:nvPr/>
        </p:nvPicPr>
        <p:blipFill>
          <a:blip r:embed="rId5"/>
          <a:stretch>
            <a:fillRect/>
          </a:stretch>
        </p:blipFill>
        <p:spPr>
          <a:xfrm>
            <a:off x="11389411" y="45476"/>
            <a:ext cx="754743" cy="754743"/>
          </a:xfrm>
          <a:prstGeom prst="rect">
            <a:avLst/>
          </a:prstGeom>
        </p:spPr>
      </p:pic>
      <p:grpSp>
        <p:nvGrpSpPr>
          <p:cNvPr id="72" name="Motivation BOX">
            <a:extLst>
              <a:ext uri="{FF2B5EF4-FFF2-40B4-BE49-F238E27FC236}">
                <a16:creationId xmlns:a16="http://schemas.microsoft.com/office/drawing/2014/main" id="{53E8032D-568D-6E9F-8A89-A55D596ED25D}"/>
              </a:ext>
            </a:extLst>
          </p:cNvPr>
          <p:cNvGrpSpPr>
            <a:grpSpLocks noGrp="1" noUngrp="1" noRot="1" noMove="1" noResize="1"/>
          </p:cNvGrpSpPr>
          <p:nvPr/>
        </p:nvGrpSpPr>
        <p:grpSpPr>
          <a:xfrm>
            <a:off x="223908" y="957941"/>
            <a:ext cx="3797568" cy="800219"/>
            <a:chOff x="223909" y="957941"/>
            <a:chExt cx="3765454" cy="800219"/>
          </a:xfrm>
        </p:grpSpPr>
        <p:sp>
          <p:nvSpPr>
            <p:cNvPr id="21" name="Rechteck 20">
              <a:extLst>
                <a:ext uri="{FF2B5EF4-FFF2-40B4-BE49-F238E27FC236}">
                  <a16:creationId xmlns:a16="http://schemas.microsoft.com/office/drawing/2014/main" id="{0E05AFF5-E1AD-8958-385D-4AF9A65ABEFD}"/>
                </a:ext>
              </a:extLst>
            </p:cNvPr>
            <p:cNvSpPr>
              <a:spLocks noGrp="1" noRot="1" noMove="1" noResize="1" noEditPoints="1" noAdjustHandles="1" noChangeArrowheads="1" noChangeShapeType="1"/>
            </p:cNvSpPr>
            <p:nvPr/>
          </p:nvSpPr>
          <p:spPr>
            <a:xfrm>
              <a:off x="223910" y="957941"/>
              <a:ext cx="3765453" cy="8002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6" name="Motiavation Subtitel">
              <a:extLst>
                <a:ext uri="{FF2B5EF4-FFF2-40B4-BE49-F238E27FC236}">
                  <a16:creationId xmlns:a16="http://schemas.microsoft.com/office/drawing/2014/main" id="{93539749-F513-3543-ACF2-0E85C0064B83}"/>
                </a:ext>
              </a:extLst>
            </p:cNvPr>
            <p:cNvSpPr>
              <a:spLocks noGrp="1" noRot="1" noMove="1" noResize="1" noEditPoints="1" noAdjustHandles="1" noChangeArrowheads="1" noChangeShapeType="1"/>
            </p:cNvSpPr>
            <p:nvPr/>
          </p:nvSpPr>
          <p:spPr>
            <a:xfrm>
              <a:off x="223909" y="957941"/>
              <a:ext cx="3765453" cy="25388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1. Motivation</a:t>
              </a:r>
            </a:p>
          </p:txBody>
        </p:sp>
      </p:grpSp>
      <p:grpSp>
        <p:nvGrpSpPr>
          <p:cNvPr id="71" name="Methoden BOX">
            <a:extLst>
              <a:ext uri="{FF2B5EF4-FFF2-40B4-BE49-F238E27FC236}">
                <a16:creationId xmlns:a16="http://schemas.microsoft.com/office/drawing/2014/main" id="{DA174887-240F-2B7D-47C6-61D497BCF8FA}"/>
              </a:ext>
            </a:extLst>
          </p:cNvPr>
          <p:cNvGrpSpPr>
            <a:grpSpLocks/>
          </p:cNvGrpSpPr>
          <p:nvPr/>
        </p:nvGrpSpPr>
        <p:grpSpPr>
          <a:xfrm>
            <a:off x="223439" y="1912417"/>
            <a:ext cx="3798036" cy="4797871"/>
            <a:chOff x="223439" y="2087329"/>
            <a:chExt cx="3765453" cy="4622959"/>
          </a:xfrm>
        </p:grpSpPr>
        <p:sp>
          <p:nvSpPr>
            <p:cNvPr id="14" name="Rechteck 13">
              <a:extLst>
                <a:ext uri="{FF2B5EF4-FFF2-40B4-BE49-F238E27FC236}">
                  <a16:creationId xmlns:a16="http://schemas.microsoft.com/office/drawing/2014/main" id="{E8E7223B-813C-F9C6-7044-44DA6DF0F563}"/>
                </a:ext>
              </a:extLst>
            </p:cNvPr>
            <p:cNvSpPr>
              <a:spLocks/>
            </p:cNvSpPr>
            <p:nvPr/>
          </p:nvSpPr>
          <p:spPr>
            <a:xfrm>
              <a:off x="223439" y="2087329"/>
              <a:ext cx="3765453" cy="46229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7" name="Methoden Subtitel">
              <a:extLst>
                <a:ext uri="{FF2B5EF4-FFF2-40B4-BE49-F238E27FC236}">
                  <a16:creationId xmlns:a16="http://schemas.microsoft.com/office/drawing/2014/main" id="{9910ED8E-4528-C205-7D97-5465680D61D0}"/>
                </a:ext>
              </a:extLst>
            </p:cNvPr>
            <p:cNvSpPr>
              <a:spLocks/>
            </p:cNvSpPr>
            <p:nvPr/>
          </p:nvSpPr>
          <p:spPr>
            <a:xfrm>
              <a:off x="223439" y="2087329"/>
              <a:ext cx="3765453" cy="2533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2. Methoden</a:t>
              </a:r>
            </a:p>
          </p:txBody>
        </p:sp>
      </p:grpSp>
      <p:grpSp>
        <p:nvGrpSpPr>
          <p:cNvPr id="79" name="Ergebnisse BOX">
            <a:extLst>
              <a:ext uri="{FF2B5EF4-FFF2-40B4-BE49-F238E27FC236}">
                <a16:creationId xmlns:a16="http://schemas.microsoft.com/office/drawing/2014/main" id="{FB72ED26-BC1E-A259-34CF-537635B47A2F}"/>
              </a:ext>
            </a:extLst>
          </p:cNvPr>
          <p:cNvGrpSpPr>
            <a:grpSpLocks noGrp="1" noUngrp="1" noRot="1" noMove="1" noResize="1"/>
          </p:cNvGrpSpPr>
          <p:nvPr/>
        </p:nvGrpSpPr>
        <p:grpSpPr>
          <a:xfrm>
            <a:off x="4213273" y="950861"/>
            <a:ext cx="4718456" cy="5759427"/>
            <a:chOff x="4213273" y="950861"/>
            <a:chExt cx="4718456" cy="5759427"/>
          </a:xfrm>
        </p:grpSpPr>
        <p:sp>
          <p:nvSpPr>
            <p:cNvPr id="22" name="Rechteck 21">
              <a:extLst>
                <a:ext uri="{FF2B5EF4-FFF2-40B4-BE49-F238E27FC236}">
                  <a16:creationId xmlns:a16="http://schemas.microsoft.com/office/drawing/2014/main" id="{F0D5C0FB-8122-04FD-141C-2D8BC7B5CA36}"/>
                </a:ext>
              </a:extLst>
            </p:cNvPr>
            <p:cNvSpPr>
              <a:spLocks noGrp="1" noRot="1" noMove="1" noResize="1" noEditPoints="1" noAdjustHandles="1" noChangeArrowheads="1" noChangeShapeType="1"/>
            </p:cNvSpPr>
            <p:nvPr/>
          </p:nvSpPr>
          <p:spPr>
            <a:xfrm>
              <a:off x="4213273" y="952963"/>
              <a:ext cx="4718456" cy="5757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1" name="Rechteck 10">
              <a:extLst>
                <a:ext uri="{FF2B5EF4-FFF2-40B4-BE49-F238E27FC236}">
                  <a16:creationId xmlns:a16="http://schemas.microsoft.com/office/drawing/2014/main" id="{06171767-AA8A-B630-1E18-64ECDDE2B967}"/>
                </a:ext>
              </a:extLst>
            </p:cNvPr>
            <p:cNvSpPr>
              <a:spLocks noGrp="1" noRot="1" noMove="1" noResize="1" noEditPoints="1" noAdjustHandles="1" noChangeArrowheads="1" noChangeShapeType="1"/>
            </p:cNvSpPr>
            <p:nvPr/>
          </p:nvSpPr>
          <p:spPr>
            <a:xfrm>
              <a:off x="4213273" y="950861"/>
              <a:ext cx="4718456"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3.</a:t>
              </a:r>
              <a:r>
                <a:rPr lang="de-DE" sz="1400" noProof="0" dirty="0">
                  <a:solidFill>
                    <a:schemeClr val="tx1"/>
                  </a:solidFill>
                  <a:latin typeface="Times New Roman" panose="02020603050405020304" pitchFamily="18" charset="0"/>
                  <a:cs typeface="Times New Roman" panose="02020603050405020304" pitchFamily="18" charset="0"/>
                </a:rPr>
                <a:t> Ergebnisse</a:t>
              </a:r>
            </a:p>
          </p:txBody>
        </p:sp>
      </p:grpSp>
      <p:grpSp>
        <p:nvGrpSpPr>
          <p:cNvPr id="77" name="Ergebnisse GRAPHS">
            <a:extLst>
              <a:ext uri="{FF2B5EF4-FFF2-40B4-BE49-F238E27FC236}">
                <a16:creationId xmlns:a16="http://schemas.microsoft.com/office/drawing/2014/main" id="{FFCC0AC0-C800-E2DF-B2D4-2B215B88F374}"/>
              </a:ext>
            </a:extLst>
          </p:cNvPr>
          <p:cNvGrpSpPr>
            <a:grpSpLocks noGrp="1" noUngrp="1" noRot="1" noMove="1" noResize="1"/>
          </p:cNvGrpSpPr>
          <p:nvPr/>
        </p:nvGrpSpPr>
        <p:grpSpPr>
          <a:xfrm>
            <a:off x="4424526" y="1283190"/>
            <a:ext cx="4465502" cy="5288025"/>
            <a:chOff x="4424526" y="1283190"/>
            <a:chExt cx="4465502" cy="5288025"/>
          </a:xfrm>
        </p:grpSpPr>
        <p:pic>
          <p:nvPicPr>
            <p:cNvPr id="27" name="Grafik 26">
              <a:extLst>
                <a:ext uri="{FF2B5EF4-FFF2-40B4-BE49-F238E27FC236}">
                  <a16:creationId xmlns:a16="http://schemas.microsoft.com/office/drawing/2014/main" id="{97331353-BF04-EAE2-B64F-4DC6E390BA89}"/>
                </a:ext>
              </a:extLst>
            </p:cNvPr>
            <p:cNvPicPr>
              <a:picLocks noGrp="1" noRot="1" noChangeAspect="1" noMove="1" noResize="1" noEditPoints="1" noAdjustHandles="1" noChangeArrowheads="1" noChangeShapeType="1" noCrop="1"/>
            </p:cNvPicPr>
            <p:nvPr/>
          </p:nvPicPr>
          <p:blipFill>
            <a:blip r:embed="rId6">
              <a:extLst>
                <a:ext uri="{96DAC541-7B7A-43D3-8B79-37D633B846F1}">
                  <asvg:svgBlip xmlns:asvg="http://schemas.microsoft.com/office/drawing/2016/SVG/main" r:embed="rId7"/>
                </a:ext>
              </a:extLst>
            </a:blip>
            <a:srcRect r="69944" b="75008"/>
            <a:stretch>
              <a:fillRect/>
            </a:stretch>
          </p:blipFill>
          <p:spPr>
            <a:xfrm>
              <a:off x="4424526" y="1283190"/>
              <a:ext cx="2102958" cy="1311456"/>
            </a:xfrm>
            <a:prstGeom prst="rect">
              <a:avLst/>
            </a:prstGeom>
          </p:spPr>
        </p:pic>
        <p:pic>
          <p:nvPicPr>
            <p:cNvPr id="41" name="Grafik 40" descr="Ein Bild, das Screenshot enthält.&#10;&#10;KI-generierte Inhalte können fehlerhaft sein.">
              <a:extLst>
                <a:ext uri="{FF2B5EF4-FFF2-40B4-BE49-F238E27FC236}">
                  <a16:creationId xmlns:a16="http://schemas.microsoft.com/office/drawing/2014/main" id="{4D9551A3-BE25-FE31-6C0D-DA69D45E4384}"/>
                </a:ext>
              </a:extLst>
            </p:cNvPr>
            <p:cNvPicPr>
              <a:picLocks noGrp="1" noRot="1" noChangeAspect="1" noMove="1" noResize="1" noEditPoints="1" noAdjustHandles="1" noChangeArrowheads="1" noChangeShapeType="1" noCrop="1"/>
            </p:cNvPicPr>
            <p:nvPr/>
          </p:nvPicPr>
          <p:blipFill>
            <a:blip r:embed="rId8"/>
            <a:srcRect t="2853" r="418" b="781"/>
            <a:stretch>
              <a:fillRect/>
            </a:stretch>
          </p:blipFill>
          <p:spPr>
            <a:xfrm>
              <a:off x="6617532" y="5451912"/>
              <a:ext cx="2272496" cy="1119303"/>
            </a:xfrm>
            <a:prstGeom prst="rect">
              <a:avLst/>
            </a:prstGeom>
          </p:spPr>
        </p:pic>
      </p:grpSp>
      <p:grpSp>
        <p:nvGrpSpPr>
          <p:cNvPr id="75" name="Diskussion BOX">
            <a:extLst>
              <a:ext uri="{FF2B5EF4-FFF2-40B4-BE49-F238E27FC236}">
                <a16:creationId xmlns:a16="http://schemas.microsoft.com/office/drawing/2014/main" id="{4A7F8B6E-24C8-F0C2-36A3-42EE6FC168A1}"/>
              </a:ext>
            </a:extLst>
          </p:cNvPr>
          <p:cNvGrpSpPr>
            <a:grpSpLocks noGrp="1" noUngrp="1" noRot="1" noMove="1" noResize="1"/>
          </p:cNvGrpSpPr>
          <p:nvPr/>
        </p:nvGrpSpPr>
        <p:grpSpPr>
          <a:xfrm>
            <a:off x="9155639" y="957941"/>
            <a:ext cx="2812450" cy="1798655"/>
            <a:chOff x="9155639" y="957941"/>
            <a:chExt cx="2812450" cy="1798655"/>
          </a:xfrm>
        </p:grpSpPr>
        <p:sp>
          <p:nvSpPr>
            <p:cNvPr id="23" name="Rechteck 22">
              <a:extLst>
                <a:ext uri="{FF2B5EF4-FFF2-40B4-BE49-F238E27FC236}">
                  <a16:creationId xmlns:a16="http://schemas.microsoft.com/office/drawing/2014/main" id="{F1C6D78D-E589-1F75-E4E3-BA150A0BF49A}"/>
                </a:ext>
              </a:extLst>
            </p:cNvPr>
            <p:cNvSpPr>
              <a:spLocks noGrp="1" noRot="1" noMove="1" noResize="1" noEditPoints="1" noAdjustHandles="1" noChangeArrowheads="1" noChangeShapeType="1"/>
            </p:cNvSpPr>
            <p:nvPr/>
          </p:nvSpPr>
          <p:spPr>
            <a:xfrm>
              <a:off x="9156107" y="957941"/>
              <a:ext cx="2811982" cy="179865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2" name="Diskussion Subtitel">
              <a:extLst>
                <a:ext uri="{FF2B5EF4-FFF2-40B4-BE49-F238E27FC236}">
                  <a16:creationId xmlns:a16="http://schemas.microsoft.com/office/drawing/2014/main" id="{630128A2-189D-27D8-C13E-17F70946DE54}"/>
                </a:ext>
              </a:extLst>
            </p:cNvPr>
            <p:cNvSpPr>
              <a:spLocks noGrp="1" noRot="1" noMove="1" noResize="1" noEditPoints="1" noAdjustHandles="1" noChangeArrowheads="1" noChangeShapeType="1"/>
            </p:cNvSpPr>
            <p:nvPr/>
          </p:nvSpPr>
          <p:spPr>
            <a:xfrm>
              <a:off x="9155639" y="958991"/>
              <a:ext cx="2811981"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4.</a:t>
              </a:r>
              <a:r>
                <a:rPr lang="de-DE" sz="1400" noProof="0" dirty="0">
                  <a:solidFill>
                    <a:schemeClr val="tx1"/>
                  </a:solidFill>
                  <a:latin typeface="Times New Roman" panose="02020603050405020304" pitchFamily="18" charset="0"/>
                  <a:cs typeface="Times New Roman" panose="02020603050405020304" pitchFamily="18" charset="0"/>
                </a:rPr>
                <a:t> Diskussion</a:t>
              </a:r>
            </a:p>
          </p:txBody>
        </p:sp>
      </p:grpSp>
      <p:sp>
        <p:nvSpPr>
          <p:cNvPr id="20" name="Rechteck 19">
            <a:extLst>
              <a:ext uri="{FF2B5EF4-FFF2-40B4-BE49-F238E27FC236}">
                <a16:creationId xmlns:a16="http://schemas.microsoft.com/office/drawing/2014/main" id="{D1622C39-2C07-6081-7B8F-721C4C885899}"/>
              </a:ext>
            </a:extLst>
          </p:cNvPr>
          <p:cNvSpPr>
            <a:spLocks noGrp="1" noRot="1" noMove="1" noResize="1" noEditPoints="1" noAdjustHandles="1" noChangeArrowheads="1" noChangeShapeType="1"/>
          </p:cNvSpPr>
          <p:nvPr/>
        </p:nvSpPr>
        <p:spPr>
          <a:xfrm>
            <a:off x="9156107" y="2934787"/>
            <a:ext cx="2811982" cy="25652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3" name="Limitationen Subtitel">
            <a:extLst>
              <a:ext uri="{FF2B5EF4-FFF2-40B4-BE49-F238E27FC236}">
                <a16:creationId xmlns:a16="http://schemas.microsoft.com/office/drawing/2014/main" id="{2BBFC83B-C252-F855-9741-3C903608A6FB}"/>
              </a:ext>
            </a:extLst>
          </p:cNvPr>
          <p:cNvSpPr>
            <a:spLocks noGrp="1" noRot="1" noMove="1" noResize="1" noEditPoints="1" noAdjustHandles="1" noChangeArrowheads="1" noChangeShapeType="1"/>
          </p:cNvSpPr>
          <p:nvPr/>
        </p:nvSpPr>
        <p:spPr>
          <a:xfrm>
            <a:off x="9155639" y="2930763"/>
            <a:ext cx="2811981" cy="260962"/>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5.</a:t>
            </a:r>
            <a:r>
              <a:rPr lang="de-DE" sz="1400" noProof="0" dirty="0">
                <a:solidFill>
                  <a:schemeClr val="tx1"/>
                </a:solidFill>
                <a:latin typeface="Times New Roman" panose="02020603050405020304" pitchFamily="18" charset="0"/>
                <a:cs typeface="Times New Roman" panose="02020603050405020304" pitchFamily="18" charset="0"/>
              </a:rPr>
              <a:t> Limitationen</a:t>
            </a:r>
          </a:p>
        </p:txBody>
      </p:sp>
      <p:grpSp>
        <p:nvGrpSpPr>
          <p:cNvPr id="19" name="Gruppieren 18">
            <a:extLst>
              <a:ext uri="{FF2B5EF4-FFF2-40B4-BE49-F238E27FC236}">
                <a16:creationId xmlns:a16="http://schemas.microsoft.com/office/drawing/2014/main" id="{6DCB21BB-D9D9-2BD0-8028-B1350FA30D50}"/>
              </a:ext>
            </a:extLst>
          </p:cNvPr>
          <p:cNvGrpSpPr>
            <a:grpSpLocks noGrp="1" noUngrp="1" noRot="1" noMove="1" noResize="1"/>
          </p:cNvGrpSpPr>
          <p:nvPr/>
        </p:nvGrpSpPr>
        <p:grpSpPr>
          <a:xfrm>
            <a:off x="9155639" y="5656220"/>
            <a:ext cx="2812446" cy="1054069"/>
            <a:chOff x="9155639" y="5656220"/>
            <a:chExt cx="2812446" cy="1054069"/>
          </a:xfrm>
        </p:grpSpPr>
        <p:sp>
          <p:nvSpPr>
            <p:cNvPr id="3" name="Rechteck 2">
              <a:extLst>
                <a:ext uri="{FF2B5EF4-FFF2-40B4-BE49-F238E27FC236}">
                  <a16:creationId xmlns:a16="http://schemas.microsoft.com/office/drawing/2014/main" id="{3E2585AC-3C28-2A8B-D8F6-63BCBCDB0EAB}"/>
                </a:ext>
              </a:extLst>
            </p:cNvPr>
            <p:cNvSpPr>
              <a:spLocks/>
            </p:cNvSpPr>
            <p:nvPr/>
          </p:nvSpPr>
          <p:spPr>
            <a:xfrm>
              <a:off x="9156104" y="5899009"/>
              <a:ext cx="2811981" cy="8112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AU" sz="400" noProof="1">
                  <a:solidFill>
                    <a:schemeClr val="tx1"/>
                  </a:solidFill>
                </a:rPr>
                <a:t>Battese, G. E., Harter, R. M., &amp; Fuller, W. A. (1988). An Error-Components Model for Prediction of County Crop Areas Using Survey and Satellite Data.</a:t>
              </a:r>
              <a:endParaRPr lang="en-AU" sz="400" b="0" noProof="1">
                <a:solidFill>
                  <a:schemeClr val="tx1"/>
                </a:solidFill>
                <a:effectLst/>
              </a:endParaRPr>
            </a:p>
            <a:p>
              <a:r>
                <a:rPr lang="en-AU" sz="400" noProof="1">
                  <a:solidFill>
                    <a:schemeClr val="tx1"/>
                  </a:solidFill>
                </a:rPr>
                <a:t>Fay III, R. E., &amp; Herriot, R. A. (1979). Estimates of Income for Small Places: An Application of James-Stein Procedures to Census Data. </a:t>
              </a:r>
              <a:endParaRPr lang="en-AU" sz="400" b="0" noProof="1">
                <a:solidFill>
                  <a:schemeClr val="tx1"/>
                </a:solidFill>
                <a:effectLst/>
              </a:endParaRPr>
            </a:p>
            <a:p>
              <a:r>
                <a:rPr lang="en-AU" sz="400" noProof="1">
                  <a:solidFill>
                    <a:schemeClr val="tx1"/>
                  </a:solidFill>
                </a:rPr>
                <a:t>Harmening, S., Kreutzmann, A.-K., Schmidt, S., Salvati, N., &amp; Schmid, T. (2023). A framework for producing small area estimates based on area-level models in R. </a:t>
              </a:r>
              <a:endParaRPr lang="en-AU" sz="400" b="0" noProof="1">
                <a:solidFill>
                  <a:schemeClr val="tx1"/>
                </a:solidFill>
                <a:effectLst/>
              </a:endParaRPr>
            </a:p>
            <a:p>
              <a:r>
                <a:rPr lang="en-AU" sz="400" noProof="1">
                  <a:solidFill>
                    <a:schemeClr val="tx1"/>
                  </a:solidFill>
                </a:rPr>
                <a:t>INE Bolivia. (2024). </a:t>
              </a:r>
              <a:r>
                <a:rPr lang="en-AU" sz="400" i="1" noProof="1">
                  <a:solidFill>
                    <a:schemeClr val="tx1"/>
                  </a:solidFill>
                </a:rPr>
                <a:t>Census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Kreutzmann, A.-K., Pannier, S., Rojas-Perilla, N., Schmid, T., Templ, M., &amp; Tzavidis, N. (2019). The R package emdi for estimating and mapping regionally disaggregated indicators. </a:t>
              </a:r>
              <a:endParaRPr lang="en-AU" sz="400" b="0" noProof="1">
                <a:solidFill>
                  <a:schemeClr val="tx1"/>
                </a:solidFill>
                <a:effectLst/>
              </a:endParaRPr>
            </a:p>
            <a:p>
              <a:r>
                <a:rPr lang="en-AU" sz="400" noProof="1">
                  <a:solidFill>
                    <a:schemeClr val="tx1"/>
                  </a:solidFill>
                </a:rPr>
                <a:t>UN Office for the Coordination of Humanitarian Affairs (OCHA). (2025). </a:t>
              </a:r>
              <a:r>
                <a:rPr lang="en-AU" sz="400" i="1" noProof="1">
                  <a:solidFill>
                    <a:schemeClr val="tx1"/>
                  </a:solidFill>
                </a:rPr>
                <a:t>Bolivia Administrative Boundaries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Würz, N. (2025). </a:t>
              </a:r>
              <a:r>
                <a:rPr lang="en-AU" sz="400" i="1" noProof="1">
                  <a:solidFill>
                    <a:schemeClr val="tx1"/>
                  </a:solidFill>
                </a:rPr>
                <a:t>saeTrafo: Transformations for unit-level small area models</a:t>
              </a:r>
              <a:r>
                <a:rPr lang="en-AU" sz="400" noProof="1">
                  <a:solidFill>
                    <a:schemeClr val="tx1"/>
                  </a:solidFill>
                </a:rPr>
                <a:t> [Manual].</a:t>
              </a:r>
            </a:p>
          </p:txBody>
        </p:sp>
        <p:sp>
          <p:nvSpPr>
            <p:cNvPr id="18" name="Limitationen Subtitel">
              <a:extLst>
                <a:ext uri="{FF2B5EF4-FFF2-40B4-BE49-F238E27FC236}">
                  <a16:creationId xmlns:a16="http://schemas.microsoft.com/office/drawing/2014/main" id="{4352B364-BF36-A3D1-E347-35859234D20B}"/>
                </a:ext>
              </a:extLst>
            </p:cNvPr>
            <p:cNvSpPr>
              <a:spLocks noGrp="1" noRot="1" noMove="1" noResize="1" noEditPoints="1" noAdjustHandles="1" noChangeArrowheads="1" noChangeShapeType="1"/>
            </p:cNvSpPr>
            <p:nvPr/>
          </p:nvSpPr>
          <p:spPr>
            <a:xfrm>
              <a:off x="9155639" y="5656220"/>
              <a:ext cx="2811981" cy="242789"/>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References</a:t>
              </a:r>
            </a:p>
          </p:txBody>
        </p:sp>
      </p:grpSp>
      <p:sp>
        <p:nvSpPr>
          <p:cNvPr id="8" name="Motivation TEXT">
            <a:extLst>
              <a:ext uri="{FF2B5EF4-FFF2-40B4-BE49-F238E27FC236}">
                <a16:creationId xmlns:a16="http://schemas.microsoft.com/office/drawing/2014/main" id="{CBFA2C3B-E36F-6BE1-D7AB-4A96F78F402F}"/>
              </a:ext>
            </a:extLst>
          </p:cNvPr>
          <p:cNvSpPr txBox="1">
            <a:spLocks/>
          </p:cNvSpPr>
          <p:nvPr/>
        </p:nvSpPr>
        <p:spPr>
          <a:xfrm>
            <a:off x="223909" y="1218827"/>
            <a:ext cx="3776316" cy="415498"/>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Wir vergleichen die Schätzgenauigkeit von Area-Level- (FH) und Unit-Level-Modellen (BHF) bei sehr kleinen Stichproben. Ein Simulationsansatz ermöglicht den direkten Vergleich der Schätzungen mit der bekannten wahren Verteilung der Zielvariable.</a:t>
            </a:r>
            <a:endParaRPr lang="en-US" sz="700" dirty="0">
              <a:latin typeface="Times New Roman" panose="02020603050405020304" pitchFamily="18" charset="0"/>
              <a:cs typeface="Times New Roman" panose="02020603050405020304" pitchFamily="18" charset="0"/>
            </a:endParaRPr>
          </a:p>
        </p:txBody>
      </p:sp>
      <p:grpSp>
        <p:nvGrpSpPr>
          <p:cNvPr id="73" name="Methods TEXT">
            <a:extLst>
              <a:ext uri="{FF2B5EF4-FFF2-40B4-BE49-F238E27FC236}">
                <a16:creationId xmlns:a16="http://schemas.microsoft.com/office/drawing/2014/main" id="{974B0B7C-E855-8458-91BB-A664F6A24469}"/>
              </a:ext>
            </a:extLst>
          </p:cNvPr>
          <p:cNvGrpSpPr>
            <a:grpSpLocks noGrp="1" noUngrp="1" noRot="1" noMove="1" noResize="1"/>
          </p:cNvGrpSpPr>
          <p:nvPr/>
        </p:nvGrpSpPr>
        <p:grpSpPr>
          <a:xfrm>
            <a:off x="224727" y="2171622"/>
            <a:ext cx="3795052" cy="3770263"/>
            <a:chOff x="224727" y="2171622"/>
            <a:chExt cx="3795052" cy="3770263"/>
          </a:xfrm>
        </p:grpSpPr>
        <p:sp>
          <p:nvSpPr>
            <p:cNvPr id="9" name="Textfeld 8">
              <a:extLst>
                <a:ext uri="{FF2B5EF4-FFF2-40B4-BE49-F238E27FC236}">
                  <a16:creationId xmlns:a16="http://schemas.microsoft.com/office/drawing/2014/main" id="{64032ECF-0CE6-7C68-726B-BE731239F5D8}"/>
                </a:ext>
              </a:extLst>
            </p:cNvPr>
            <p:cNvSpPr txBox="1">
              <a:spLocks/>
            </p:cNvSpPr>
            <p:nvPr/>
          </p:nvSpPr>
          <p:spPr>
            <a:xfrm>
              <a:off x="2895604" y="2175193"/>
              <a:ext cx="1124175" cy="738664"/>
            </a:xfrm>
            <a:prstGeom prst="rect">
              <a:avLst/>
            </a:prstGeom>
            <a:noFill/>
          </p:spPr>
          <p:txBody>
            <a:bodyPr wrap="square" rtlCol="0">
              <a:spAutoFit/>
            </a:bodyPr>
            <a:lstStyle/>
            <a:p>
              <a:r>
                <a:rPr lang="de-DE" sz="800" b="1" dirty="0">
                  <a:latin typeface="Times New Roman" panose="02020603050405020304" pitchFamily="18" charset="0"/>
                  <a:cs typeface="Times New Roman" panose="02020603050405020304" pitchFamily="18" charset="0"/>
                </a:rPr>
                <a:t>Daten</a:t>
              </a:r>
            </a:p>
            <a:p>
              <a:pPr algn="just"/>
              <a:r>
                <a:rPr lang="de-DE" sz="700" dirty="0">
                  <a:latin typeface="Times New Roman" panose="02020603050405020304" pitchFamily="18" charset="0"/>
                  <a:cs typeface="Times New Roman" panose="02020603050405020304" pitchFamily="18" charset="0"/>
                </a:rPr>
                <a:t>Vollerhebung (</a:t>
              </a:r>
              <a:r>
                <a:rPr lang="de-DE" sz="700" dirty="0" err="1">
                  <a:latin typeface="Times New Roman" panose="02020603050405020304" pitchFamily="18" charset="0"/>
                  <a:cs typeface="Times New Roman" panose="02020603050405020304" pitchFamily="18" charset="0"/>
                </a:rPr>
                <a:t>Census</a:t>
              </a:r>
              <a:r>
                <a:rPr lang="de-DE" sz="700" dirty="0">
                  <a:latin typeface="Times New Roman" panose="02020603050405020304" pitchFamily="18" charset="0"/>
                  <a:cs typeface="Times New Roman" panose="02020603050405020304" pitchFamily="18" charset="0"/>
                </a:rPr>
                <a:t> Bolivien 2024) mit Personen- und Haushaltsdaten. </a:t>
              </a:r>
            </a:p>
            <a:p>
              <a:pPr algn="just"/>
              <a:r>
                <a:rPr lang="de-DE" sz="600" dirty="0">
                  <a:latin typeface="Times New Roman" panose="02020603050405020304" pitchFamily="18" charset="0"/>
                  <a:cs typeface="Times New Roman" panose="02020603050405020304" pitchFamily="18" charset="0"/>
                </a:rPr>
                <a:t>Personen über 18 Jahre. </a:t>
              </a:r>
            </a:p>
          </p:txBody>
        </p:sp>
        <p:sp>
          <p:nvSpPr>
            <p:cNvPr id="13" name="Textfeld 12">
              <a:extLst>
                <a:ext uri="{FF2B5EF4-FFF2-40B4-BE49-F238E27FC236}">
                  <a16:creationId xmlns:a16="http://schemas.microsoft.com/office/drawing/2014/main" id="{E77CE674-7408-D12C-335C-796EFD41478D}"/>
                </a:ext>
              </a:extLst>
            </p:cNvPr>
            <p:cNvSpPr txBox="1">
              <a:spLocks noGrp="1" noRot="1" noMove="1" noResize="1" noEditPoints="1" noAdjustHandles="1" noChangeArrowheads="1" noChangeShapeType="1"/>
            </p:cNvSpPr>
            <p:nvPr/>
          </p:nvSpPr>
          <p:spPr>
            <a:xfrm>
              <a:off x="1346128" y="2171622"/>
              <a:ext cx="1582225" cy="3770263"/>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Modellbildung</a:t>
              </a:r>
            </a:p>
            <a:p>
              <a:pPr algn="just"/>
              <a:r>
                <a:rPr lang="de-DE" sz="700" dirty="0">
                  <a:latin typeface="Times New Roman" panose="02020603050405020304" pitchFamily="18" charset="0"/>
                  <a:cs typeface="Times New Roman" panose="02020603050405020304" pitchFamily="18" charset="0"/>
                </a:rPr>
                <a:t>Zunächst eine einzelne Stichprobe aus den simulierten Daten herangezogen. Die Variablenselektion erfolgt schrittweise: Variablen mit hohem Anteil fehlender Werte werden ausgeschlossen, ebenso Variablen mit sehr vielen Faktorstufen, stark korrelierte Variablen sowie Variablen, die inhaltlich zu nah an der Zielvariable Bildungsjahre liegen. Die finale Variablenauswahl erfolgt mittels </a:t>
              </a:r>
              <a:r>
                <a:rPr lang="de-DE" sz="700" dirty="0" err="1">
                  <a:latin typeface="Times New Roman" panose="02020603050405020304" pitchFamily="18" charset="0"/>
                  <a:cs typeface="Times New Roman" panose="02020603050405020304" pitchFamily="18" charset="0"/>
                </a:rPr>
                <a:t>Stepwise</a:t>
              </a:r>
              <a:r>
                <a:rPr lang="de-DE" sz="700" dirty="0">
                  <a:latin typeface="Times New Roman" panose="02020603050405020304" pitchFamily="18" charset="0"/>
                  <a:cs typeface="Times New Roman" panose="02020603050405020304" pitchFamily="18" charset="0"/>
                </a:rPr>
                <a:t>-Regression (</a:t>
              </a:r>
              <a:r>
                <a:rPr lang="de-DE" sz="700" dirty="0" err="1">
                  <a:latin typeface="Times New Roman" panose="02020603050405020304" pitchFamily="18" charset="0"/>
                  <a:cs typeface="Times New Roman" panose="02020603050405020304" pitchFamily="18" charset="0"/>
                </a:rPr>
                <a:t>backward</a:t>
              </a:r>
              <a:r>
                <a:rPr lang="de-DE" sz="700" dirty="0">
                  <a:latin typeface="Times New Roman" panose="02020603050405020304" pitchFamily="18" charset="0"/>
                  <a:cs typeface="Times New Roman" panose="02020603050405020304" pitchFamily="18" charset="0"/>
                </a:rPr>
                <a:t>, </a:t>
              </a:r>
              <a:r>
                <a:rPr lang="de-DE" sz="700" dirty="0" err="1">
                  <a:latin typeface="Times New Roman" panose="02020603050405020304" pitchFamily="18" charset="0"/>
                  <a:cs typeface="Times New Roman" panose="02020603050405020304" pitchFamily="18" charset="0"/>
                </a:rPr>
                <a:t>forward</a:t>
              </a:r>
              <a:r>
                <a:rPr lang="de-DE" sz="700" dirty="0">
                  <a:latin typeface="Times New Roman" panose="02020603050405020304" pitchFamily="18" charset="0"/>
                  <a:cs typeface="Times New Roman" panose="02020603050405020304" pitchFamily="18" charset="0"/>
                </a:rPr>
                <a:t>, </a:t>
              </a:r>
              <a:r>
                <a:rPr lang="de-DE" sz="700" dirty="0" err="1">
                  <a:latin typeface="Times New Roman" panose="02020603050405020304" pitchFamily="18" charset="0"/>
                  <a:cs typeface="Times New Roman" panose="02020603050405020304" pitchFamily="18" charset="0"/>
                </a:rPr>
                <a:t>both</a:t>
              </a:r>
              <a:r>
                <a:rPr lang="de-DE" sz="700" dirty="0">
                  <a:latin typeface="Times New Roman" panose="02020603050405020304" pitchFamily="18" charset="0"/>
                  <a:cs typeface="Times New Roman" panose="02020603050405020304" pitchFamily="18" charset="0"/>
                </a:rPr>
                <a:t>) auf Basis des BIC-Kriteriums, wodurch die Modellkomplexität reduziert wird, ohne die erklärte Varianz wesentlich zu verringern. Für nicht-faktorielle Variablen erfolgt eine Umkodierung in Dummy-Variablen. Die endgültigen FH- und BHF-Modelle werden anschließend mit den ausgewählten </a:t>
              </a:r>
              <a:r>
                <a:rPr lang="de-DE" sz="700" dirty="0" err="1">
                  <a:latin typeface="Times New Roman" panose="02020603050405020304" pitchFamily="18" charset="0"/>
                  <a:cs typeface="Times New Roman" panose="02020603050405020304" pitchFamily="18" charset="0"/>
                </a:rPr>
                <a:t>Kovariate</a:t>
              </a:r>
              <a:r>
                <a:rPr lang="de-DE" sz="700" dirty="0">
                  <a:latin typeface="Times New Roman" panose="02020603050405020304" pitchFamily="18" charset="0"/>
                  <a:cs typeface="Times New Roman" panose="02020603050405020304" pitchFamily="18" charset="0"/>
                </a:rPr>
                <a:t> geschätzt. Eingeschlossen sind sowohl individuelle Variablen wie Alter, Beruf und Lesefähigkeit, als auch haushaltsbezogene Indikatoren des Wohn- und Lebensstandards, darunter Urbanität, Krankenversicherung, Wohnqualität, Ausstattung der Wohnung (z. B. Küche, Warmwasserbereitung) und Autobesitz.</a:t>
              </a:r>
            </a:p>
            <a:p>
              <a:pPr algn="just"/>
              <a:endParaRPr lang="de-DE" sz="700" b="1"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62" name="Textfeld 61">
                  <a:extLst>
                    <a:ext uri="{FF2B5EF4-FFF2-40B4-BE49-F238E27FC236}">
                      <a16:creationId xmlns:a16="http://schemas.microsoft.com/office/drawing/2014/main" id="{11EC97F6-4B83-11CD-6F5B-51AF87789A5C}"/>
                    </a:ext>
                  </a:extLst>
                </p:cNvPr>
                <p:cNvSpPr txBox="1">
                  <a:spLocks noGrp="1" noRot="1" noMove="1" noResize="1" noEditPoints="1" noAdjustHandles="1" noChangeArrowheads="1" noChangeShapeType="1"/>
                </p:cNvSpPr>
                <p:nvPr/>
              </p:nvSpPr>
              <p:spPr>
                <a:xfrm>
                  <a:off x="224727" y="4571894"/>
                  <a:ext cx="1121401" cy="1184940"/>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Simulation</a:t>
                  </a:r>
                  <a:r>
                    <a:rPr lang="de-DE" sz="800" dirty="0">
                      <a:latin typeface="Times New Roman" panose="02020603050405020304" pitchFamily="18" charset="0"/>
                      <a:cs typeface="Times New Roman" panose="02020603050405020304" pitchFamily="18" charset="0"/>
                    </a:rPr>
                    <a:t> </a:t>
                  </a:r>
                </a:p>
                <a:p>
                  <a:pPr algn="just"/>
                  <a:r>
                    <a:rPr lang="de-DE" sz="700" dirty="0">
                      <a:latin typeface="Times New Roman" panose="02020603050405020304" pitchFamily="18" charset="0"/>
                      <a:cs typeface="Times New Roman" panose="02020603050405020304" pitchFamily="18" charset="0"/>
                    </a:rPr>
                    <a:t>Simulation von 200 Stichproben mittels SRS mit </a:t>
                  </a:r>
                  <a14:m>
                    <m:oMath xmlns:m="http://schemas.openxmlformats.org/officeDocument/2006/math">
                      <m:r>
                        <a:rPr lang="de-DE" sz="700" i="1">
                          <a:latin typeface="Cambria Math" panose="02040503050406030204" pitchFamily="18" charset="0"/>
                        </a:rPr>
                        <m:t>𝑛</m:t>
                      </m:r>
                      <m:r>
                        <a:rPr lang="de-DE" sz="700">
                          <a:latin typeface="Cambria Math" panose="02040503050406030204" pitchFamily="18" charset="0"/>
                        </a:rPr>
                        <m:t>=20</m:t>
                      </m:r>
                    </m:oMath>
                  </a14:m>
                  <a:r>
                    <a:rPr lang="de-DE" sz="700" dirty="0">
                      <a:latin typeface="Times New Roman" panose="02020603050405020304" pitchFamily="18" charset="0"/>
                      <a:cs typeface="Times New Roman" panose="02020603050405020304" pitchFamily="18" charset="0"/>
                    </a:rPr>
                    <a:t> pro Domäne für 113 Provinzen. Die Formel, die für das erste Sample ermittelt wurden dann auf diese</a:t>
                  </a:r>
                </a:p>
                <a:p>
                  <a:pPr algn="just"/>
                  <a:r>
                    <a:rPr lang="de-DE" sz="700" dirty="0">
                      <a:latin typeface="Times New Roman" panose="02020603050405020304" pitchFamily="18" charset="0"/>
                      <a:cs typeface="Times New Roman" panose="02020603050405020304" pitchFamily="18" charset="0"/>
                    </a:rPr>
                    <a:t>angewandt</a:t>
                  </a:r>
                  <a:br>
                    <a:rPr lang="de-DE" sz="700" dirty="0">
                      <a:latin typeface="Times New Roman" panose="02020603050405020304" pitchFamily="18" charset="0"/>
                      <a:cs typeface="Times New Roman" panose="02020603050405020304" pitchFamily="18" charset="0"/>
                    </a:rPr>
                  </a:br>
                  <a:endParaRPr lang="de-DE" sz="700" dirty="0">
                    <a:latin typeface="Times New Roman" panose="02020603050405020304" pitchFamily="18" charset="0"/>
                    <a:cs typeface="Times New Roman" panose="02020603050405020304" pitchFamily="18" charset="0"/>
                  </a:endParaRPr>
                </a:p>
              </p:txBody>
            </p:sp>
          </mc:Choice>
          <mc:Fallback>
            <p:sp>
              <p:nvSpPr>
                <p:cNvPr id="62" name="Textfeld 61">
                  <a:extLst>
                    <a:ext uri="{FF2B5EF4-FFF2-40B4-BE49-F238E27FC236}">
                      <a16:creationId xmlns:a16="http://schemas.microsoft.com/office/drawing/2014/main" id="{11EC97F6-4B83-11CD-6F5B-51AF87789A5C}"/>
                    </a:ext>
                  </a:extLst>
                </p:cNvPr>
                <p:cNvSpPr txBox="1">
                  <a:spLocks noGrp="1" noRot="1" noChangeAspect="1" noMove="1" noResize="1" noEditPoints="1" noAdjustHandles="1" noChangeArrowheads="1" noChangeShapeType="1" noTextEdit="1"/>
                </p:cNvSpPr>
                <p:nvPr/>
              </p:nvSpPr>
              <p:spPr>
                <a:xfrm>
                  <a:off x="224727" y="4571894"/>
                  <a:ext cx="1121401" cy="1184940"/>
                </a:xfrm>
                <a:prstGeom prst="rect">
                  <a:avLst/>
                </a:prstGeom>
                <a:blipFill>
                  <a:blip r:embed="rId9"/>
                  <a:stretch>
                    <a:fillRect/>
                  </a:stretch>
                </a:blipFill>
              </p:spPr>
              <p:txBody>
                <a:bodyPr/>
                <a:lstStyle/>
                <a:p>
                  <a:r>
                    <a:rPr lang="en-US">
                      <a:noFill/>
                    </a:rPr>
                    <a:t> </a:t>
                  </a:r>
                </a:p>
              </p:txBody>
            </p:sp>
          </mc:Fallback>
        </mc:AlternateContent>
      </p:grpSp>
      <p:grpSp>
        <p:nvGrpSpPr>
          <p:cNvPr id="74" name="Ergebnisse TEXT ">
            <a:extLst>
              <a:ext uri="{FF2B5EF4-FFF2-40B4-BE49-F238E27FC236}">
                <a16:creationId xmlns:a16="http://schemas.microsoft.com/office/drawing/2014/main" id="{C0A24EC4-7C51-17EA-BB43-11C597779210}"/>
              </a:ext>
            </a:extLst>
          </p:cNvPr>
          <p:cNvGrpSpPr>
            <a:grpSpLocks noGrp="1" noUngrp="1" noRot="1" noMove="1" noResize="1"/>
          </p:cNvGrpSpPr>
          <p:nvPr/>
        </p:nvGrpSpPr>
        <p:grpSpPr>
          <a:xfrm>
            <a:off x="4306383" y="1397876"/>
            <a:ext cx="4551737" cy="4881930"/>
            <a:chOff x="4306383" y="1397876"/>
            <a:chExt cx="4551737" cy="4881930"/>
          </a:xfrm>
        </p:grpSpPr>
        <p:sp>
          <p:nvSpPr>
            <p:cNvPr id="63" name="Textfeld 62">
              <a:extLst>
                <a:ext uri="{FF2B5EF4-FFF2-40B4-BE49-F238E27FC236}">
                  <a16:creationId xmlns:a16="http://schemas.microsoft.com/office/drawing/2014/main" id="{3F4C50A9-E0A1-062E-2F21-BF88218DB343}"/>
                </a:ext>
              </a:extLst>
            </p:cNvPr>
            <p:cNvSpPr txBox="1">
              <a:spLocks noGrp="1" noRot="1" noMove="1" noResize="1" noEditPoints="1" noAdjustHandles="1" noChangeArrowheads="1" noChangeShapeType="1"/>
            </p:cNvSpPr>
            <p:nvPr/>
          </p:nvSpPr>
          <p:spPr>
            <a:xfrm>
              <a:off x="6638089" y="1397876"/>
              <a:ext cx="2182525" cy="738664"/>
            </a:xfrm>
            <a:prstGeom prst="rect">
              <a:avLst/>
            </a:prstGeom>
            <a:noFill/>
          </p:spPr>
          <p:txBody>
            <a:bodyPr wrap="square" rtlCol="0">
              <a:spAutoFit/>
            </a:bodyPr>
            <a:lstStyle/>
            <a:p>
              <a:r>
                <a:rPr lang="de-DE" sz="700" noProof="1">
                  <a:latin typeface="Times New Roman" panose="02020603050405020304" pitchFamily="18" charset="0"/>
                  <a:cs typeface="Times New Roman" panose="02020603050405020304" pitchFamily="18" charset="0"/>
                </a:rPr>
                <a:t>In diesem Abschnitt möchte ich dan nvor allem darüber reden, wie viel Variablen, durch die Regresssion ausgeschlossen wurden und welche variable, dann am ende übrig geblieben sind, außerdem, wie häufig welche variable bei dem BHF Modell dann für die Analyse ausgeschlossen wurde </a:t>
              </a:r>
            </a:p>
          </p:txBody>
        </p:sp>
        <p:sp>
          <p:nvSpPr>
            <p:cNvPr id="66" name="Textfeld 65">
              <a:extLst>
                <a:ext uri="{FF2B5EF4-FFF2-40B4-BE49-F238E27FC236}">
                  <a16:creationId xmlns:a16="http://schemas.microsoft.com/office/drawing/2014/main" id="{34316524-5DE0-C27E-060F-D5E883B5F0EC}"/>
                </a:ext>
              </a:extLst>
            </p:cNvPr>
            <p:cNvSpPr txBox="1">
              <a:spLocks noGrp="1" noRot="1" noMove="1" noResize="1" noEditPoints="1" noAdjustHandles="1" noChangeArrowheads="1" noChangeShapeType="1"/>
            </p:cNvSpPr>
            <p:nvPr/>
          </p:nvSpPr>
          <p:spPr>
            <a:xfrm>
              <a:off x="4306383" y="2713673"/>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sp>
          <p:nvSpPr>
            <p:cNvPr id="67" name="Textfeld 66">
              <a:extLst>
                <a:ext uri="{FF2B5EF4-FFF2-40B4-BE49-F238E27FC236}">
                  <a16:creationId xmlns:a16="http://schemas.microsoft.com/office/drawing/2014/main" id="{0762B6EA-80BC-64C4-3F10-8BCF71A1F7AF}"/>
                </a:ext>
              </a:extLst>
            </p:cNvPr>
            <p:cNvSpPr txBox="1">
              <a:spLocks noGrp="1" noRot="1" noMove="1" noResize="1" noEditPoints="1" noAdjustHandles="1" noChangeArrowheads="1" noChangeShapeType="1"/>
            </p:cNvSpPr>
            <p:nvPr/>
          </p:nvSpPr>
          <p:spPr>
            <a:xfrm>
              <a:off x="6675595" y="4058471"/>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sp>
          <p:nvSpPr>
            <p:cNvPr id="68" name="Textfeld 67">
              <a:extLst>
                <a:ext uri="{FF2B5EF4-FFF2-40B4-BE49-F238E27FC236}">
                  <a16:creationId xmlns:a16="http://schemas.microsoft.com/office/drawing/2014/main" id="{466CF178-1442-139C-C2A0-17FB41FC5603}"/>
                </a:ext>
              </a:extLst>
            </p:cNvPr>
            <p:cNvSpPr txBox="1">
              <a:spLocks noGrp="1" noRot="1" noMove="1" noResize="1" noEditPoints="1" noAdjustHandles="1" noChangeArrowheads="1" noChangeShapeType="1"/>
            </p:cNvSpPr>
            <p:nvPr/>
          </p:nvSpPr>
          <p:spPr>
            <a:xfrm>
              <a:off x="4407498" y="5433420"/>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grpSp>
      <p:sp>
        <p:nvSpPr>
          <p:cNvPr id="69" name="Diskussion TEXT">
            <a:extLst>
              <a:ext uri="{FF2B5EF4-FFF2-40B4-BE49-F238E27FC236}">
                <a16:creationId xmlns:a16="http://schemas.microsoft.com/office/drawing/2014/main" id="{7EC8E6AF-DD9D-423F-F9D0-F4CB5417627F}"/>
              </a:ext>
            </a:extLst>
          </p:cNvPr>
          <p:cNvSpPr txBox="1">
            <a:spLocks noGrp="1" noRot="1" noMove="1" noResize="1" noEditPoints="1" noAdjustHandles="1" noChangeArrowheads="1" noChangeShapeType="1"/>
          </p:cNvSpPr>
          <p:nvPr/>
        </p:nvSpPr>
        <p:spPr>
          <a:xfrm>
            <a:off x="9149683" y="1322354"/>
            <a:ext cx="2811981" cy="1061829"/>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Der FH-Ansatz profitiert von der direkten Aggregation auf Domänenebene, während das BHF-Modell auf individuelle Daten angewiesen ist, die bei kleinen </a:t>
            </a:r>
            <a:r>
              <a:rPr lang="de-DE" sz="700" dirty="0" err="1">
                <a:latin typeface="Times New Roman" panose="02020603050405020304" pitchFamily="18" charset="0"/>
                <a:cs typeface="Times New Roman" panose="02020603050405020304" pitchFamily="18" charset="0"/>
              </a:rPr>
              <a:t>n</a:t>
            </a:r>
            <a:r>
              <a:rPr lang="de-DE" sz="700" dirty="0">
                <a:latin typeface="Times New Roman" panose="02020603050405020304" pitchFamily="18" charset="0"/>
                <a:cs typeface="Times New Roman" panose="02020603050405020304" pitchFamily="18" charset="0"/>
              </a:rPr>
              <a:t> stärker schwanken.</a:t>
            </a:r>
            <a:endParaRPr lang="en-US" sz="700" dirty="0">
              <a:latin typeface="Times New Roman" panose="02020603050405020304" pitchFamily="18" charset="0"/>
              <a:cs typeface="Times New Roman" panose="02020603050405020304" pitchFamily="18" charset="0"/>
            </a:endParaRPr>
          </a:p>
        </p:txBody>
      </p:sp>
      <p:sp>
        <p:nvSpPr>
          <p:cNvPr id="70" name="Diskussion TEXT">
            <a:extLst>
              <a:ext uri="{FF2B5EF4-FFF2-40B4-BE49-F238E27FC236}">
                <a16:creationId xmlns:a16="http://schemas.microsoft.com/office/drawing/2014/main" id="{622C52B5-FA85-8456-3F5C-3072CE4E0726}"/>
              </a:ext>
            </a:extLst>
          </p:cNvPr>
          <p:cNvSpPr txBox="1">
            <a:spLocks noGrp="1" noRot="1" noMove="1" noResize="1" noEditPoints="1" noAdjustHandles="1" noChangeArrowheads="1" noChangeShapeType="1"/>
          </p:cNvSpPr>
          <p:nvPr/>
        </p:nvSpPr>
        <p:spPr>
          <a:xfrm>
            <a:off x="9144778" y="3282597"/>
            <a:ext cx="2811981" cy="1815882"/>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Die Verteilung der Residuen ist nicht optimal, und auch die gewählten Variablen weisen keine ideale Verteilung auf. Insbesondere bei korrelierten Variablen wäre es sinnvoll gewesen, zu prüfen, welche Variablen einen besseren Modell-Fit ermöglichen. Darüber hinaus würde ein aussagekräftiger Vergleich der Modelle erfordern, dass für jedes Modell eine separate Modelsuche durchgeführt wird, um die besten Prädiktoren zu identifizieren.</a:t>
            </a:r>
          </a:p>
          <a:p>
            <a:pPr algn="just"/>
            <a:endParaRPr lang="de-DE" sz="700" dirty="0">
              <a:latin typeface="Times New Roman" panose="02020603050405020304" pitchFamily="18" charset="0"/>
              <a:cs typeface="Times New Roman" panose="02020603050405020304" pitchFamily="18" charset="0"/>
            </a:endParaRPr>
          </a:p>
          <a:p>
            <a:pPr algn="just"/>
            <a:r>
              <a:rPr lang="de-DE" sz="700" dirty="0">
                <a:latin typeface="Times New Roman" panose="02020603050405020304" pitchFamily="18" charset="0"/>
                <a:cs typeface="Times New Roman" panose="02020603050405020304" pitchFamily="18" charset="0"/>
              </a:rPr>
              <a:t>Die Verteilung der Residuen ist nicht optimal, und auch die gewählten Variablen weisen keine ideale Verteilung auf. Insbesondere bei korrelierten Variablen wäre es sinnvoll gewesen, zu prüfen, welche Variablen einen besseren Modell-Fit ermöglichen. Darüber hinaus würde ein aussagekräftiger Vergleich der Modelle erfordern, dass für jedes Modell eine separate Modelsuche durchgeführt wird, um die besten Prädiktoren zu identifizieren.</a:t>
            </a:r>
          </a:p>
          <a:p>
            <a:pPr algn="just"/>
            <a:endParaRPr lang="de-DE" sz="700" dirty="0">
              <a:latin typeface="Times New Roman" panose="02020603050405020304" pitchFamily="18" charset="0"/>
              <a:cs typeface="Times New Roman" panose="02020603050405020304" pitchFamily="18" charset="0"/>
            </a:endParaRPr>
          </a:p>
        </p:txBody>
      </p:sp>
      <p:grpSp>
        <p:nvGrpSpPr>
          <p:cNvPr id="58" name="Formatierung Ergebnisse" hidden="1">
            <a:extLst>
              <a:ext uri="{FF2B5EF4-FFF2-40B4-BE49-F238E27FC236}">
                <a16:creationId xmlns:a16="http://schemas.microsoft.com/office/drawing/2014/main" id="{D941892B-EEE8-DF80-C3D5-DE667FF73AA3}"/>
              </a:ext>
            </a:extLst>
          </p:cNvPr>
          <p:cNvGrpSpPr>
            <a:grpSpLocks noGrp="1" noUngrp="1" noRot="1" noMove="1" noResize="1"/>
          </p:cNvGrpSpPr>
          <p:nvPr/>
        </p:nvGrpSpPr>
        <p:grpSpPr>
          <a:xfrm>
            <a:off x="4213273" y="1211823"/>
            <a:ext cx="4731535" cy="5502280"/>
            <a:chOff x="4213273" y="1314407"/>
            <a:chExt cx="4731535" cy="5399695"/>
          </a:xfrm>
        </p:grpSpPr>
        <p:sp>
          <p:nvSpPr>
            <p:cNvPr id="48" name="Rechteck 47">
              <a:extLst>
                <a:ext uri="{FF2B5EF4-FFF2-40B4-BE49-F238E27FC236}">
                  <a16:creationId xmlns:a16="http://schemas.microsoft.com/office/drawing/2014/main" id="{AB44EE24-7652-076A-B996-8ED1FCAE123C}"/>
                </a:ext>
              </a:extLst>
            </p:cNvPr>
            <p:cNvSpPr>
              <a:spLocks noGrp="1" noRot="1" noMove="1" noResize="1" noEditPoints="1" noAdjustHandles="1" noChangeArrowheads="1" noChangeShapeType="1"/>
            </p:cNvSpPr>
            <p:nvPr/>
          </p:nvSpPr>
          <p:spPr>
            <a:xfrm>
              <a:off x="4213273"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hteck 48">
              <a:extLst>
                <a:ext uri="{FF2B5EF4-FFF2-40B4-BE49-F238E27FC236}">
                  <a16:creationId xmlns:a16="http://schemas.microsoft.com/office/drawing/2014/main" id="{21E101FD-9BE6-9ED4-1B93-0FC8A3612551}"/>
                </a:ext>
              </a:extLst>
            </p:cNvPr>
            <p:cNvSpPr>
              <a:spLocks noGrp="1" noRot="1" noMove="1" noResize="1" noEditPoints="1" noAdjustHandles="1" noChangeArrowheads="1" noChangeShapeType="1"/>
            </p:cNvSpPr>
            <p:nvPr/>
          </p:nvSpPr>
          <p:spPr>
            <a:xfrm>
              <a:off x="6575830"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hteck 51">
              <a:extLst>
                <a:ext uri="{FF2B5EF4-FFF2-40B4-BE49-F238E27FC236}">
                  <a16:creationId xmlns:a16="http://schemas.microsoft.com/office/drawing/2014/main" id="{2AD1D42D-32B3-189D-C3CC-7E9FCF9A8A47}"/>
                </a:ext>
              </a:extLst>
            </p:cNvPr>
            <p:cNvSpPr>
              <a:spLocks noGrp="1" noRot="1" noMove="1" noResize="1" noEditPoints="1" noAdjustHandles="1" noChangeArrowheads="1" noChangeShapeType="1"/>
            </p:cNvSpPr>
            <p:nvPr/>
          </p:nvSpPr>
          <p:spPr>
            <a:xfrm>
              <a:off x="4219928"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hteck 52">
              <a:extLst>
                <a:ext uri="{FF2B5EF4-FFF2-40B4-BE49-F238E27FC236}">
                  <a16:creationId xmlns:a16="http://schemas.microsoft.com/office/drawing/2014/main" id="{ED82D01A-D51D-4187-E19B-E62C64CD674C}"/>
                </a:ext>
              </a:extLst>
            </p:cNvPr>
            <p:cNvSpPr>
              <a:spLocks noGrp="1" noRot="1" noMove="1" noResize="1" noEditPoints="1" noAdjustHandles="1" noChangeArrowheads="1" noChangeShapeType="1"/>
            </p:cNvSpPr>
            <p:nvPr/>
          </p:nvSpPr>
          <p:spPr>
            <a:xfrm>
              <a:off x="6582485"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hteck 53">
              <a:extLst>
                <a:ext uri="{FF2B5EF4-FFF2-40B4-BE49-F238E27FC236}">
                  <a16:creationId xmlns:a16="http://schemas.microsoft.com/office/drawing/2014/main" id="{D2C3E8DE-37B1-844C-5AD3-AEA63158C79B}"/>
                </a:ext>
              </a:extLst>
            </p:cNvPr>
            <p:cNvSpPr>
              <a:spLocks noGrp="1" noRot="1" noMove="1" noResize="1" noEditPoints="1" noAdjustHandles="1" noChangeArrowheads="1" noChangeShapeType="1"/>
            </p:cNvSpPr>
            <p:nvPr/>
          </p:nvSpPr>
          <p:spPr>
            <a:xfrm>
              <a:off x="4219696"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hteck 54">
              <a:extLst>
                <a:ext uri="{FF2B5EF4-FFF2-40B4-BE49-F238E27FC236}">
                  <a16:creationId xmlns:a16="http://schemas.microsoft.com/office/drawing/2014/main" id="{3246B71A-B472-8283-48C4-D57757C74619}"/>
                </a:ext>
              </a:extLst>
            </p:cNvPr>
            <p:cNvSpPr>
              <a:spLocks noGrp="1" noRot="1" noMove="1" noResize="1" noEditPoints="1" noAdjustHandles="1" noChangeArrowheads="1" noChangeShapeType="1"/>
            </p:cNvSpPr>
            <p:nvPr/>
          </p:nvSpPr>
          <p:spPr>
            <a:xfrm>
              <a:off x="6582253"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hteck 55">
              <a:extLst>
                <a:ext uri="{FF2B5EF4-FFF2-40B4-BE49-F238E27FC236}">
                  <a16:creationId xmlns:a16="http://schemas.microsoft.com/office/drawing/2014/main" id="{D20982E8-EF2A-F7FE-C685-78403C9AAD90}"/>
                </a:ext>
              </a:extLst>
            </p:cNvPr>
            <p:cNvSpPr>
              <a:spLocks noGrp="1" noRot="1" noMove="1" noResize="1" noEditPoints="1" noAdjustHandles="1" noChangeArrowheads="1" noChangeShapeType="1"/>
            </p:cNvSpPr>
            <p:nvPr/>
          </p:nvSpPr>
          <p:spPr>
            <a:xfrm>
              <a:off x="4226351"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hteck 56">
              <a:extLst>
                <a:ext uri="{FF2B5EF4-FFF2-40B4-BE49-F238E27FC236}">
                  <a16:creationId xmlns:a16="http://schemas.microsoft.com/office/drawing/2014/main" id="{D202D353-0834-287A-F66C-51AE82098CE2}"/>
                </a:ext>
              </a:extLst>
            </p:cNvPr>
            <p:cNvSpPr>
              <a:spLocks noGrp="1" noRot="1" noMove="1" noResize="1" noEditPoints="1" noAdjustHandles="1" noChangeArrowheads="1" noChangeShapeType="1"/>
            </p:cNvSpPr>
            <p:nvPr/>
          </p:nvSpPr>
          <p:spPr>
            <a:xfrm>
              <a:off x="6588908"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Methoden GRAHPS">
            <a:extLst>
              <a:ext uri="{FF2B5EF4-FFF2-40B4-BE49-F238E27FC236}">
                <a16:creationId xmlns:a16="http://schemas.microsoft.com/office/drawing/2014/main" id="{974081F3-33CA-82AA-3CAE-E5A86F2A1BF8}"/>
              </a:ext>
            </a:extLst>
          </p:cNvPr>
          <p:cNvGrpSpPr>
            <a:grpSpLocks noGrp="1" noUngrp="1" noRot="1" noMove="1" noResize="1"/>
          </p:cNvGrpSpPr>
          <p:nvPr/>
        </p:nvGrpSpPr>
        <p:grpSpPr>
          <a:xfrm>
            <a:off x="237130" y="2190660"/>
            <a:ext cx="3751765" cy="4494658"/>
            <a:chOff x="237130" y="2190660"/>
            <a:chExt cx="3751765" cy="4494658"/>
          </a:xfrm>
        </p:grpSpPr>
        <p:pic>
          <p:nvPicPr>
            <p:cNvPr id="25" name="Grafik 24" descr="Ein Bild, das Text, Diagramm, Design enthält.&#10;&#10;KI-generierte Inhalte können fehlerhaft sein.">
              <a:extLst>
                <a:ext uri="{FF2B5EF4-FFF2-40B4-BE49-F238E27FC236}">
                  <a16:creationId xmlns:a16="http://schemas.microsoft.com/office/drawing/2014/main" id="{5980877F-D76E-5BAB-53DA-B7DEF4BA2559}"/>
                </a:ext>
              </a:extLst>
            </p:cNvPr>
            <p:cNvPicPr>
              <a:picLocks noGrp="1" noRot="1" noChangeAspect="1" noMove="1" noResize="1" noEditPoints="1" noAdjustHandles="1" noChangeArrowheads="1" noChangeShapeType="1" noCrop="1"/>
            </p:cNvPicPr>
            <p:nvPr/>
          </p:nvPicPr>
          <p:blipFill>
            <a:blip r:embed="rId10"/>
            <a:srcRect b="19796"/>
            <a:stretch>
              <a:fillRect/>
            </a:stretch>
          </p:blipFill>
          <p:spPr>
            <a:xfrm>
              <a:off x="237130" y="2190660"/>
              <a:ext cx="1122690" cy="2401184"/>
            </a:xfrm>
            <a:prstGeom prst="rect">
              <a:avLst/>
            </a:prstGeom>
          </p:spPr>
        </p:pic>
        <p:pic>
          <p:nvPicPr>
            <p:cNvPr id="28" name="Grafik 27" descr="Ein Bild, das Text, Diagramm, Reihe, Design enthält.&#10;&#10;KI-generierte Inhalte können fehlerhaft sein.">
              <a:extLst>
                <a:ext uri="{FF2B5EF4-FFF2-40B4-BE49-F238E27FC236}">
                  <a16:creationId xmlns:a16="http://schemas.microsoft.com/office/drawing/2014/main" id="{1EFC9CC5-DA7A-58F4-2FBE-062F7E703481}"/>
                </a:ext>
              </a:extLst>
            </p:cNvPr>
            <p:cNvPicPr>
              <a:picLocks noGrp="1" noRot="1" noChangeAspect="1" noMove="1" noResize="1" noEditPoints="1" noAdjustHandles="1" noChangeArrowheads="1" noChangeShapeType="1" noCrop="1"/>
            </p:cNvPicPr>
            <p:nvPr/>
          </p:nvPicPr>
          <p:blipFill>
            <a:blip r:embed="rId11"/>
            <a:stretch>
              <a:fillRect/>
            </a:stretch>
          </p:blipFill>
          <p:spPr>
            <a:xfrm>
              <a:off x="2864720" y="3687517"/>
              <a:ext cx="1124175" cy="2997801"/>
            </a:xfrm>
            <a:prstGeom prst="rect">
              <a:avLst/>
            </a:prstGeom>
          </p:spPr>
        </p:pic>
      </p:grpSp>
      <p:pic>
        <p:nvPicPr>
          <p:cNvPr id="35" name="Grafik 34" descr="Ein Bild, das Diagramm, Reihe enthält.&#10;&#10;KI-generierte Inhalte können fehlerhaft sein.">
            <a:extLst>
              <a:ext uri="{FF2B5EF4-FFF2-40B4-BE49-F238E27FC236}">
                <a16:creationId xmlns:a16="http://schemas.microsoft.com/office/drawing/2014/main" id="{2A1768FF-1BF6-EA46-4819-D463E2C7DCED}"/>
              </a:ext>
            </a:extLst>
          </p:cNvPr>
          <p:cNvPicPr>
            <a:picLocks noChangeAspect="1"/>
          </p:cNvPicPr>
          <p:nvPr/>
        </p:nvPicPr>
        <p:blipFill>
          <a:blip r:embed="rId12"/>
          <a:stretch>
            <a:fillRect/>
          </a:stretch>
        </p:blipFill>
        <p:spPr>
          <a:xfrm>
            <a:off x="6596388" y="2521841"/>
            <a:ext cx="2293640" cy="1529094"/>
          </a:xfrm>
          <a:prstGeom prst="rect">
            <a:avLst/>
          </a:prstGeom>
        </p:spPr>
      </p:pic>
      <p:pic>
        <p:nvPicPr>
          <p:cNvPr id="37" name="Grafik 36" descr="Ein Bild, das Text, Screenshot, Diagramm, Reihe enthält.&#10;&#10;KI-generierte Inhalte können fehlerhaft sein.">
            <a:extLst>
              <a:ext uri="{FF2B5EF4-FFF2-40B4-BE49-F238E27FC236}">
                <a16:creationId xmlns:a16="http://schemas.microsoft.com/office/drawing/2014/main" id="{32B14670-634A-930C-0AAD-BC49FD92F086}"/>
              </a:ext>
            </a:extLst>
          </p:cNvPr>
          <p:cNvPicPr>
            <a:picLocks noChangeAspect="1"/>
          </p:cNvPicPr>
          <p:nvPr/>
        </p:nvPicPr>
        <p:blipFill>
          <a:blip r:embed="rId13"/>
          <a:stretch>
            <a:fillRect/>
          </a:stretch>
        </p:blipFill>
        <p:spPr>
          <a:xfrm>
            <a:off x="4310948" y="1250107"/>
            <a:ext cx="2205344" cy="1470229"/>
          </a:xfrm>
          <a:prstGeom prst="rect">
            <a:avLst/>
          </a:prstGeom>
        </p:spPr>
      </p:pic>
      <p:pic>
        <p:nvPicPr>
          <p:cNvPr id="44" name="Grafik 43" descr="Ein Bild, das Karte enthält.&#10;&#10;KI-generierte Inhalte können fehlerhaft sein.">
            <a:extLst>
              <a:ext uri="{FF2B5EF4-FFF2-40B4-BE49-F238E27FC236}">
                <a16:creationId xmlns:a16="http://schemas.microsoft.com/office/drawing/2014/main" id="{4C574222-894D-3A4B-6532-4B71A7E5EC50}"/>
              </a:ext>
            </a:extLst>
          </p:cNvPr>
          <p:cNvPicPr>
            <a:picLocks noChangeAspect="1"/>
          </p:cNvPicPr>
          <p:nvPr/>
        </p:nvPicPr>
        <p:blipFill>
          <a:blip r:embed="rId14"/>
          <a:stretch>
            <a:fillRect/>
          </a:stretch>
        </p:blipFill>
        <p:spPr>
          <a:xfrm>
            <a:off x="4440936" y="4029754"/>
            <a:ext cx="2099848" cy="1399898"/>
          </a:xfrm>
          <a:prstGeom prst="rect">
            <a:avLst/>
          </a:prstGeom>
        </p:spPr>
      </p:pic>
    </p:spTree>
    <p:extLst>
      <p:ext uri="{BB962C8B-B14F-4D97-AF65-F5344CB8AC3E}">
        <p14:creationId xmlns:p14="http://schemas.microsoft.com/office/powerpoint/2010/main" val="2592497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a:extLst>
            <a:ext uri="{FF2B5EF4-FFF2-40B4-BE49-F238E27FC236}">
              <a16:creationId xmlns:a16="http://schemas.microsoft.com/office/drawing/2014/main" id="{82095B57-7118-D1CA-ECB1-C4C82CA85E1F}"/>
            </a:ext>
          </a:extLst>
        </p:cNvPr>
        <p:cNvGrpSpPr/>
        <p:nvPr/>
      </p:nvGrpSpPr>
      <p:grpSpPr>
        <a:xfrm>
          <a:off x="0" y="0"/>
          <a:ext cx="0" cy="0"/>
          <a:chOff x="0" y="0"/>
          <a:chExt cx="0" cy="0"/>
        </a:xfrm>
      </p:grpSpPr>
      <p:sp>
        <p:nvSpPr>
          <p:cNvPr id="10" name="Titel">
            <a:extLst>
              <a:ext uri="{FF2B5EF4-FFF2-40B4-BE49-F238E27FC236}">
                <a16:creationId xmlns:a16="http://schemas.microsoft.com/office/drawing/2014/main" id="{363B551D-091B-6AD6-4203-AAC35D11B299}"/>
              </a:ext>
            </a:extLst>
          </p:cNvPr>
          <p:cNvSpPr txBox="1">
            <a:spLocks noGrp="1" noRot="1" noMove="1" noResize="1" noEditPoints="1" noAdjustHandles="1" noChangeArrowheads="1" noChangeShapeType="1"/>
          </p:cNvSpPr>
          <p:nvPr/>
        </p:nvSpPr>
        <p:spPr>
          <a:xfrm>
            <a:off x="47846" y="83276"/>
            <a:ext cx="12192000" cy="800219"/>
          </a:xfrm>
          <a:prstGeom prst="rect">
            <a:avLst/>
          </a:prstGeom>
          <a:noFill/>
        </p:spPr>
        <p:txBody>
          <a:bodyPr wrap="square" rtlCol="0">
            <a:spAutoFit/>
          </a:bodyPr>
          <a:lstStyle/>
          <a:p>
            <a:pPr algn="ctr"/>
            <a:r>
              <a:rPr lang="de-DE" b="1" noProof="0">
                <a:solidFill>
                  <a:srgbClr val="FFFFFF"/>
                </a:solidFill>
                <a:latin typeface="Times New Roman" panose="02020603050405020304" pitchFamily="18" charset="0"/>
                <a:cs typeface="Times New Roman" panose="02020603050405020304" pitchFamily="18" charset="0"/>
              </a:rPr>
              <a:t>Vergleich des Fay-Harriot (FH) und des Battesse-Harter-Fuller (BHF) Models </a:t>
            </a:r>
          </a:p>
          <a:p>
            <a:pPr algn="ctr"/>
            <a:r>
              <a:rPr lang="de-DE" sz="1400" noProof="0">
                <a:solidFill>
                  <a:srgbClr val="FFFFFF"/>
                </a:solidFill>
                <a:latin typeface="Times New Roman" panose="02020603050405020304" pitchFamily="18" charset="0"/>
                <a:cs typeface="Times New Roman" panose="02020603050405020304" pitchFamily="18" charset="0"/>
              </a:rPr>
              <a:t>Niklas, Lorenz</a:t>
            </a:r>
          </a:p>
          <a:p>
            <a:pPr algn="ctr"/>
            <a:r>
              <a:rPr lang="de-DE" sz="1400" noProof="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pic>
        <p:nvPicPr>
          <p:cNvPr id="12" name="Logo">
            <a:extLst>
              <a:ext uri="{FF2B5EF4-FFF2-40B4-BE49-F238E27FC236}">
                <a16:creationId xmlns:a16="http://schemas.microsoft.com/office/drawing/2014/main" id="{87C4A10B-D704-1075-883B-3ACFB7712871}"/>
              </a:ext>
            </a:extLst>
          </p:cNvPr>
          <p:cNvPicPr>
            <a:picLocks noGrp="1" noRot="1" noChangeAspect="1" noMove="1" noResize="1" noEditPoints="1" noAdjustHandles="1" noChangeArrowheads="1" noChangeShapeType="1" noCrop="1"/>
          </p:cNvPicPr>
          <p:nvPr/>
        </p:nvPicPr>
        <p:blipFill>
          <a:blip r:embed="rId3"/>
          <a:stretch>
            <a:fillRect/>
          </a:stretch>
        </p:blipFill>
        <p:spPr>
          <a:xfrm>
            <a:off x="11389411" y="45476"/>
            <a:ext cx="754743" cy="754743"/>
          </a:xfrm>
          <a:prstGeom prst="rect">
            <a:avLst/>
          </a:prstGeom>
        </p:spPr>
      </p:pic>
      <p:grpSp>
        <p:nvGrpSpPr>
          <p:cNvPr id="72" name="Motivation BOX">
            <a:extLst>
              <a:ext uri="{FF2B5EF4-FFF2-40B4-BE49-F238E27FC236}">
                <a16:creationId xmlns:a16="http://schemas.microsoft.com/office/drawing/2014/main" id="{10E5E8A8-3E26-00CB-963B-B8381459EB23}"/>
              </a:ext>
            </a:extLst>
          </p:cNvPr>
          <p:cNvGrpSpPr>
            <a:grpSpLocks noGrp="1" noUngrp="1" noRot="1" noMove="1" noResize="1"/>
          </p:cNvGrpSpPr>
          <p:nvPr/>
        </p:nvGrpSpPr>
        <p:grpSpPr>
          <a:xfrm>
            <a:off x="223908" y="957941"/>
            <a:ext cx="3797568" cy="800219"/>
            <a:chOff x="223909" y="957941"/>
            <a:chExt cx="3765454" cy="800219"/>
          </a:xfrm>
        </p:grpSpPr>
        <p:sp>
          <p:nvSpPr>
            <p:cNvPr id="21" name="Rechteck 20">
              <a:extLst>
                <a:ext uri="{FF2B5EF4-FFF2-40B4-BE49-F238E27FC236}">
                  <a16:creationId xmlns:a16="http://schemas.microsoft.com/office/drawing/2014/main" id="{F1CBBB69-FD59-087F-DBC5-FDD95920A33E}"/>
                </a:ext>
              </a:extLst>
            </p:cNvPr>
            <p:cNvSpPr>
              <a:spLocks noGrp="1" noRot="1" noMove="1" noResize="1" noEditPoints="1" noAdjustHandles="1" noChangeArrowheads="1" noChangeShapeType="1"/>
            </p:cNvSpPr>
            <p:nvPr/>
          </p:nvSpPr>
          <p:spPr>
            <a:xfrm>
              <a:off x="223910" y="957941"/>
              <a:ext cx="3765453" cy="8002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6" name="Motiavation Subtitel">
              <a:extLst>
                <a:ext uri="{FF2B5EF4-FFF2-40B4-BE49-F238E27FC236}">
                  <a16:creationId xmlns:a16="http://schemas.microsoft.com/office/drawing/2014/main" id="{334A6CAF-4A08-33CB-1DEE-69EE3026D325}"/>
                </a:ext>
              </a:extLst>
            </p:cNvPr>
            <p:cNvSpPr>
              <a:spLocks noGrp="1" noRot="1" noMove="1" noResize="1" noEditPoints="1" noAdjustHandles="1" noChangeArrowheads="1" noChangeShapeType="1"/>
            </p:cNvSpPr>
            <p:nvPr/>
          </p:nvSpPr>
          <p:spPr>
            <a:xfrm>
              <a:off x="223909" y="957941"/>
              <a:ext cx="3765453" cy="25388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1) Motivation</a:t>
              </a:r>
            </a:p>
          </p:txBody>
        </p:sp>
      </p:grpSp>
      <p:grpSp>
        <p:nvGrpSpPr>
          <p:cNvPr id="71" name="Methoden BOX">
            <a:extLst>
              <a:ext uri="{FF2B5EF4-FFF2-40B4-BE49-F238E27FC236}">
                <a16:creationId xmlns:a16="http://schemas.microsoft.com/office/drawing/2014/main" id="{E17AF5F1-F1D6-9E6D-5AF3-665B90D6A198}"/>
              </a:ext>
            </a:extLst>
          </p:cNvPr>
          <p:cNvGrpSpPr>
            <a:grpSpLocks/>
          </p:cNvGrpSpPr>
          <p:nvPr/>
        </p:nvGrpSpPr>
        <p:grpSpPr>
          <a:xfrm>
            <a:off x="223439" y="1912417"/>
            <a:ext cx="3798036" cy="4797871"/>
            <a:chOff x="223439" y="2087329"/>
            <a:chExt cx="3765453" cy="4622959"/>
          </a:xfrm>
        </p:grpSpPr>
        <p:sp>
          <p:nvSpPr>
            <p:cNvPr id="14" name="Rechteck 13">
              <a:extLst>
                <a:ext uri="{FF2B5EF4-FFF2-40B4-BE49-F238E27FC236}">
                  <a16:creationId xmlns:a16="http://schemas.microsoft.com/office/drawing/2014/main" id="{ACEAC80A-0445-09A1-F06D-E37CA948790E}"/>
                </a:ext>
              </a:extLst>
            </p:cNvPr>
            <p:cNvSpPr>
              <a:spLocks/>
            </p:cNvSpPr>
            <p:nvPr/>
          </p:nvSpPr>
          <p:spPr>
            <a:xfrm>
              <a:off x="223439" y="2087329"/>
              <a:ext cx="3765453" cy="46229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7" name="Methoden Subtitel">
              <a:extLst>
                <a:ext uri="{FF2B5EF4-FFF2-40B4-BE49-F238E27FC236}">
                  <a16:creationId xmlns:a16="http://schemas.microsoft.com/office/drawing/2014/main" id="{5348C6C1-42F7-FCAE-476D-D015E9C0E731}"/>
                </a:ext>
              </a:extLst>
            </p:cNvPr>
            <p:cNvSpPr>
              <a:spLocks/>
            </p:cNvSpPr>
            <p:nvPr/>
          </p:nvSpPr>
          <p:spPr>
            <a:xfrm>
              <a:off x="223439" y="2087329"/>
              <a:ext cx="3765453" cy="2533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2) Methoden</a:t>
              </a:r>
            </a:p>
          </p:txBody>
        </p:sp>
      </p:grpSp>
      <p:grpSp>
        <p:nvGrpSpPr>
          <p:cNvPr id="79" name="Ergebnisse BOX">
            <a:extLst>
              <a:ext uri="{FF2B5EF4-FFF2-40B4-BE49-F238E27FC236}">
                <a16:creationId xmlns:a16="http://schemas.microsoft.com/office/drawing/2014/main" id="{723B5D64-960E-E89D-CC4A-DD54012C5902}"/>
              </a:ext>
            </a:extLst>
          </p:cNvPr>
          <p:cNvGrpSpPr>
            <a:grpSpLocks noGrp="1" noUngrp="1" noRot="1" noMove="1" noResize="1"/>
          </p:cNvGrpSpPr>
          <p:nvPr/>
        </p:nvGrpSpPr>
        <p:grpSpPr>
          <a:xfrm>
            <a:off x="4213273" y="950861"/>
            <a:ext cx="4718456" cy="5759427"/>
            <a:chOff x="4213273" y="950861"/>
            <a:chExt cx="4718456" cy="5759427"/>
          </a:xfrm>
        </p:grpSpPr>
        <p:sp>
          <p:nvSpPr>
            <p:cNvPr id="22" name="Rechteck 21">
              <a:extLst>
                <a:ext uri="{FF2B5EF4-FFF2-40B4-BE49-F238E27FC236}">
                  <a16:creationId xmlns:a16="http://schemas.microsoft.com/office/drawing/2014/main" id="{AF913DE5-DDEB-67FC-8861-7207303BAED7}"/>
                </a:ext>
              </a:extLst>
            </p:cNvPr>
            <p:cNvSpPr>
              <a:spLocks noGrp="1" noRot="1" noMove="1" noResize="1" noEditPoints="1" noAdjustHandles="1" noChangeArrowheads="1" noChangeShapeType="1"/>
            </p:cNvSpPr>
            <p:nvPr/>
          </p:nvSpPr>
          <p:spPr>
            <a:xfrm>
              <a:off x="4213273" y="952963"/>
              <a:ext cx="4718456" cy="5757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1" name="Rechteck 10">
              <a:extLst>
                <a:ext uri="{FF2B5EF4-FFF2-40B4-BE49-F238E27FC236}">
                  <a16:creationId xmlns:a16="http://schemas.microsoft.com/office/drawing/2014/main" id="{A4EA33C5-6A2C-CCA8-62A3-B19283E6B9BA}"/>
                </a:ext>
              </a:extLst>
            </p:cNvPr>
            <p:cNvSpPr>
              <a:spLocks noGrp="1" noRot="1" noMove="1" noResize="1" noEditPoints="1" noAdjustHandles="1" noChangeArrowheads="1" noChangeShapeType="1"/>
            </p:cNvSpPr>
            <p:nvPr/>
          </p:nvSpPr>
          <p:spPr>
            <a:xfrm>
              <a:off x="4213273" y="950861"/>
              <a:ext cx="4718456"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3</a:t>
              </a:r>
              <a:r>
                <a:rPr lang="de-DE" sz="1400" noProof="0" dirty="0">
                  <a:solidFill>
                    <a:schemeClr val="tx1"/>
                  </a:solidFill>
                  <a:latin typeface="Times New Roman" panose="02020603050405020304" pitchFamily="18" charset="0"/>
                  <a:cs typeface="Times New Roman" panose="02020603050405020304" pitchFamily="18" charset="0"/>
                </a:rPr>
                <a:t>) Ergebnisse</a:t>
              </a:r>
            </a:p>
          </p:txBody>
        </p:sp>
      </p:grpSp>
      <p:grpSp>
        <p:nvGrpSpPr>
          <p:cNvPr id="77" name="Ergebnisse GRAPHS">
            <a:extLst>
              <a:ext uri="{FF2B5EF4-FFF2-40B4-BE49-F238E27FC236}">
                <a16:creationId xmlns:a16="http://schemas.microsoft.com/office/drawing/2014/main" id="{292A1C7E-8318-3E79-43DE-41CC511817B6}"/>
              </a:ext>
            </a:extLst>
          </p:cNvPr>
          <p:cNvGrpSpPr>
            <a:grpSpLocks noGrp="1" noUngrp="1" noRot="1" noMove="1" noResize="1"/>
          </p:cNvGrpSpPr>
          <p:nvPr/>
        </p:nvGrpSpPr>
        <p:grpSpPr>
          <a:xfrm>
            <a:off x="4424526" y="1283190"/>
            <a:ext cx="4465502" cy="5288025"/>
            <a:chOff x="4424526" y="1283190"/>
            <a:chExt cx="4465502" cy="5288025"/>
          </a:xfrm>
        </p:grpSpPr>
        <p:pic>
          <p:nvPicPr>
            <p:cNvPr id="27" name="Grafik 26">
              <a:extLst>
                <a:ext uri="{FF2B5EF4-FFF2-40B4-BE49-F238E27FC236}">
                  <a16:creationId xmlns:a16="http://schemas.microsoft.com/office/drawing/2014/main" id="{AF75AEC0-3E82-FF9D-DFE9-785B016F6C04}"/>
                </a:ext>
              </a:extLst>
            </p:cNvPr>
            <p:cNvPicPr>
              <a:picLocks noGrp="1" noRot="1" noChangeAspect="1" noMove="1" noResize="1" noEditPoints="1" noAdjustHandles="1" noChangeArrowheads="1" noChangeShapeType="1" noCrop="1"/>
            </p:cNvPicPr>
            <p:nvPr/>
          </p:nvPicPr>
          <p:blipFill>
            <a:blip r:embed="rId4">
              <a:extLst>
                <a:ext uri="{96DAC541-7B7A-43D3-8B79-37D633B846F1}">
                  <asvg:svgBlip xmlns:asvg="http://schemas.microsoft.com/office/drawing/2016/SVG/main" r:embed="rId5"/>
                </a:ext>
              </a:extLst>
            </a:blip>
            <a:srcRect r="69944" b="75008"/>
            <a:stretch>
              <a:fillRect/>
            </a:stretch>
          </p:blipFill>
          <p:spPr>
            <a:xfrm>
              <a:off x="4424526" y="1283190"/>
              <a:ext cx="2102958" cy="1311456"/>
            </a:xfrm>
            <a:prstGeom prst="rect">
              <a:avLst/>
            </a:prstGeom>
          </p:spPr>
        </p:pic>
        <p:pic>
          <p:nvPicPr>
            <p:cNvPr id="41" name="Grafik 40" descr="Ein Bild, das Screenshot enthält.&#10;&#10;KI-generierte Inhalte können fehlerhaft sein.">
              <a:extLst>
                <a:ext uri="{FF2B5EF4-FFF2-40B4-BE49-F238E27FC236}">
                  <a16:creationId xmlns:a16="http://schemas.microsoft.com/office/drawing/2014/main" id="{E1C2580A-7198-1BF2-9AFB-18ECDE7803B7}"/>
                </a:ext>
              </a:extLst>
            </p:cNvPr>
            <p:cNvPicPr>
              <a:picLocks noGrp="1" noRot="1" noChangeAspect="1" noMove="1" noResize="1" noEditPoints="1" noAdjustHandles="1" noChangeArrowheads="1" noChangeShapeType="1" noCrop="1"/>
            </p:cNvPicPr>
            <p:nvPr/>
          </p:nvPicPr>
          <p:blipFill>
            <a:blip r:embed="rId6"/>
            <a:srcRect t="2853" r="418" b="781"/>
            <a:stretch>
              <a:fillRect/>
            </a:stretch>
          </p:blipFill>
          <p:spPr>
            <a:xfrm>
              <a:off x="6617532" y="5451912"/>
              <a:ext cx="2272496" cy="1119303"/>
            </a:xfrm>
            <a:prstGeom prst="rect">
              <a:avLst/>
            </a:prstGeom>
          </p:spPr>
        </p:pic>
      </p:grpSp>
      <p:grpSp>
        <p:nvGrpSpPr>
          <p:cNvPr id="75" name="Diskussion BOX">
            <a:extLst>
              <a:ext uri="{FF2B5EF4-FFF2-40B4-BE49-F238E27FC236}">
                <a16:creationId xmlns:a16="http://schemas.microsoft.com/office/drawing/2014/main" id="{55551ADF-1D12-6EF9-6E24-602C221448B4}"/>
              </a:ext>
            </a:extLst>
          </p:cNvPr>
          <p:cNvGrpSpPr>
            <a:grpSpLocks noGrp="1" noUngrp="1" noRot="1" noMove="1" noResize="1"/>
          </p:cNvGrpSpPr>
          <p:nvPr/>
        </p:nvGrpSpPr>
        <p:grpSpPr>
          <a:xfrm>
            <a:off x="9155639" y="957941"/>
            <a:ext cx="2812450" cy="1798655"/>
            <a:chOff x="9155639" y="957941"/>
            <a:chExt cx="2812450" cy="1798655"/>
          </a:xfrm>
        </p:grpSpPr>
        <p:sp>
          <p:nvSpPr>
            <p:cNvPr id="23" name="Rechteck 22">
              <a:extLst>
                <a:ext uri="{FF2B5EF4-FFF2-40B4-BE49-F238E27FC236}">
                  <a16:creationId xmlns:a16="http://schemas.microsoft.com/office/drawing/2014/main" id="{121D5427-A83D-52B8-875A-4830CE2D941B}"/>
                </a:ext>
              </a:extLst>
            </p:cNvPr>
            <p:cNvSpPr>
              <a:spLocks noGrp="1" noRot="1" noMove="1" noResize="1" noEditPoints="1" noAdjustHandles="1" noChangeArrowheads="1" noChangeShapeType="1"/>
            </p:cNvSpPr>
            <p:nvPr/>
          </p:nvSpPr>
          <p:spPr>
            <a:xfrm>
              <a:off x="9156107" y="957941"/>
              <a:ext cx="2811982" cy="179865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2" name="Diskussion Subtitel">
              <a:extLst>
                <a:ext uri="{FF2B5EF4-FFF2-40B4-BE49-F238E27FC236}">
                  <a16:creationId xmlns:a16="http://schemas.microsoft.com/office/drawing/2014/main" id="{3A58DBC5-26AB-B32C-CEE0-3CC5332784E3}"/>
                </a:ext>
              </a:extLst>
            </p:cNvPr>
            <p:cNvSpPr>
              <a:spLocks noGrp="1" noRot="1" noMove="1" noResize="1" noEditPoints="1" noAdjustHandles="1" noChangeArrowheads="1" noChangeShapeType="1"/>
            </p:cNvSpPr>
            <p:nvPr/>
          </p:nvSpPr>
          <p:spPr>
            <a:xfrm>
              <a:off x="9155639" y="958991"/>
              <a:ext cx="2811981"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4</a:t>
              </a:r>
              <a:r>
                <a:rPr lang="de-DE" sz="1400" noProof="0" dirty="0">
                  <a:solidFill>
                    <a:schemeClr val="tx1"/>
                  </a:solidFill>
                  <a:latin typeface="Times New Roman" panose="02020603050405020304" pitchFamily="18" charset="0"/>
                  <a:cs typeface="Times New Roman" panose="02020603050405020304" pitchFamily="18" charset="0"/>
                </a:rPr>
                <a:t>) Diskussion</a:t>
              </a:r>
            </a:p>
          </p:txBody>
        </p:sp>
      </p:grpSp>
      <p:sp>
        <p:nvSpPr>
          <p:cNvPr id="20" name="Rechteck 19">
            <a:extLst>
              <a:ext uri="{FF2B5EF4-FFF2-40B4-BE49-F238E27FC236}">
                <a16:creationId xmlns:a16="http://schemas.microsoft.com/office/drawing/2014/main" id="{A59E6DF2-F34C-CD54-75F3-7E96A6FBF4E1}"/>
              </a:ext>
            </a:extLst>
          </p:cNvPr>
          <p:cNvSpPr>
            <a:spLocks noGrp="1" noRot="1" noMove="1" noResize="1" noEditPoints="1" noAdjustHandles="1" noChangeArrowheads="1" noChangeShapeType="1"/>
          </p:cNvSpPr>
          <p:nvPr/>
        </p:nvSpPr>
        <p:spPr>
          <a:xfrm>
            <a:off x="9156107" y="2934787"/>
            <a:ext cx="2811982" cy="2565261"/>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3" name="Limitationen Subtitel">
            <a:extLst>
              <a:ext uri="{FF2B5EF4-FFF2-40B4-BE49-F238E27FC236}">
                <a16:creationId xmlns:a16="http://schemas.microsoft.com/office/drawing/2014/main" id="{37B5C82F-E275-E15C-542C-343F8893865C}"/>
              </a:ext>
            </a:extLst>
          </p:cNvPr>
          <p:cNvSpPr>
            <a:spLocks noGrp="1" noRot="1" noMove="1" noResize="1" noEditPoints="1" noAdjustHandles="1" noChangeArrowheads="1" noChangeShapeType="1"/>
          </p:cNvSpPr>
          <p:nvPr/>
        </p:nvSpPr>
        <p:spPr>
          <a:xfrm>
            <a:off x="9155639" y="2930763"/>
            <a:ext cx="2811981" cy="260962"/>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5</a:t>
            </a:r>
            <a:r>
              <a:rPr lang="de-DE" sz="1400" noProof="0" dirty="0">
                <a:solidFill>
                  <a:schemeClr val="tx1"/>
                </a:solidFill>
                <a:latin typeface="Times New Roman" panose="02020603050405020304" pitchFamily="18" charset="0"/>
                <a:cs typeface="Times New Roman" panose="02020603050405020304" pitchFamily="18" charset="0"/>
              </a:rPr>
              <a:t>) Limitationen</a:t>
            </a:r>
          </a:p>
        </p:txBody>
      </p:sp>
      <p:grpSp>
        <p:nvGrpSpPr>
          <p:cNvPr id="19" name="Gruppieren 18">
            <a:extLst>
              <a:ext uri="{FF2B5EF4-FFF2-40B4-BE49-F238E27FC236}">
                <a16:creationId xmlns:a16="http://schemas.microsoft.com/office/drawing/2014/main" id="{4F6EA3F9-6614-7D9C-063A-52CF48D6AECF}"/>
              </a:ext>
            </a:extLst>
          </p:cNvPr>
          <p:cNvGrpSpPr>
            <a:grpSpLocks noGrp="1" noUngrp="1" noRot="1" noMove="1" noResize="1"/>
          </p:cNvGrpSpPr>
          <p:nvPr/>
        </p:nvGrpSpPr>
        <p:grpSpPr>
          <a:xfrm>
            <a:off x="9155639" y="5656220"/>
            <a:ext cx="2812446" cy="1054069"/>
            <a:chOff x="9155639" y="5656220"/>
            <a:chExt cx="2812446" cy="1054069"/>
          </a:xfrm>
        </p:grpSpPr>
        <p:sp>
          <p:nvSpPr>
            <p:cNvPr id="3" name="Rechteck 2">
              <a:extLst>
                <a:ext uri="{FF2B5EF4-FFF2-40B4-BE49-F238E27FC236}">
                  <a16:creationId xmlns:a16="http://schemas.microsoft.com/office/drawing/2014/main" id="{5E40CB14-93D6-613A-8BB7-89D6312767E8}"/>
                </a:ext>
              </a:extLst>
            </p:cNvPr>
            <p:cNvSpPr>
              <a:spLocks/>
            </p:cNvSpPr>
            <p:nvPr/>
          </p:nvSpPr>
          <p:spPr>
            <a:xfrm>
              <a:off x="9156104" y="5899009"/>
              <a:ext cx="2811981" cy="8112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AU" sz="400" noProof="1">
                  <a:solidFill>
                    <a:schemeClr val="tx1"/>
                  </a:solidFill>
                </a:rPr>
                <a:t>Battese, G. E., Harter, R. M., &amp; Fuller, W. A. (1988). An Error-Components Model for Prediction of County Crop Areas Using Survey and Satellite Data.</a:t>
              </a:r>
              <a:endParaRPr lang="en-AU" sz="400" b="0" noProof="1">
                <a:solidFill>
                  <a:schemeClr val="tx1"/>
                </a:solidFill>
                <a:effectLst/>
              </a:endParaRPr>
            </a:p>
            <a:p>
              <a:r>
                <a:rPr lang="en-AU" sz="400" noProof="1">
                  <a:solidFill>
                    <a:schemeClr val="tx1"/>
                  </a:solidFill>
                </a:rPr>
                <a:t>Fay III, R. E., &amp; Herriot, R. A. (1979). Estimates of Income for Small Places: An Application of James-Stein Procedures to Census Data. </a:t>
              </a:r>
              <a:endParaRPr lang="en-AU" sz="400" b="0" noProof="1">
                <a:solidFill>
                  <a:schemeClr val="tx1"/>
                </a:solidFill>
                <a:effectLst/>
              </a:endParaRPr>
            </a:p>
            <a:p>
              <a:r>
                <a:rPr lang="en-AU" sz="400" noProof="1">
                  <a:solidFill>
                    <a:schemeClr val="tx1"/>
                  </a:solidFill>
                </a:rPr>
                <a:t>Harmening, S., Kreutzmann, A.-K., Schmidt, S., Salvati, N., &amp; Schmid, T. (2023). A framework for producing small area estimates based on area-level models in R. </a:t>
              </a:r>
              <a:endParaRPr lang="en-AU" sz="400" b="0" noProof="1">
                <a:solidFill>
                  <a:schemeClr val="tx1"/>
                </a:solidFill>
                <a:effectLst/>
              </a:endParaRPr>
            </a:p>
            <a:p>
              <a:r>
                <a:rPr lang="en-AU" sz="400" noProof="1">
                  <a:solidFill>
                    <a:schemeClr val="tx1"/>
                  </a:solidFill>
                </a:rPr>
                <a:t>INE Bolivia. (2024). </a:t>
              </a:r>
              <a:r>
                <a:rPr lang="en-AU" sz="400" i="1" noProof="1">
                  <a:solidFill>
                    <a:schemeClr val="tx1"/>
                  </a:solidFill>
                </a:rPr>
                <a:t>Census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Kreutzmann, A.-K., Pannier, S., Rojas-Perilla, N., Schmid, T., Templ, M., &amp; Tzavidis, N. (2019). The R package emdi for estimating and mapping regionally disaggregated indicators. </a:t>
              </a:r>
              <a:endParaRPr lang="en-AU" sz="400" b="0" noProof="1">
                <a:solidFill>
                  <a:schemeClr val="tx1"/>
                </a:solidFill>
                <a:effectLst/>
              </a:endParaRPr>
            </a:p>
            <a:p>
              <a:r>
                <a:rPr lang="en-AU" sz="400" noProof="1">
                  <a:solidFill>
                    <a:schemeClr val="tx1"/>
                  </a:solidFill>
                </a:rPr>
                <a:t>UN Office for the Coordination of Humanitarian Affairs (OCHA). (2025). </a:t>
              </a:r>
              <a:r>
                <a:rPr lang="en-AU" sz="400" i="1" noProof="1">
                  <a:solidFill>
                    <a:schemeClr val="tx1"/>
                  </a:solidFill>
                </a:rPr>
                <a:t>Bolivia Administrative Boundaries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Würz, N. (2025). </a:t>
              </a:r>
              <a:r>
                <a:rPr lang="en-AU" sz="400" i="1" noProof="1">
                  <a:solidFill>
                    <a:schemeClr val="tx1"/>
                  </a:solidFill>
                </a:rPr>
                <a:t>saeTrafo: Transformations for unit-level small area models</a:t>
              </a:r>
              <a:r>
                <a:rPr lang="en-AU" sz="400" noProof="1">
                  <a:solidFill>
                    <a:schemeClr val="tx1"/>
                  </a:solidFill>
                </a:rPr>
                <a:t> [Manual].</a:t>
              </a:r>
            </a:p>
          </p:txBody>
        </p:sp>
        <p:sp>
          <p:nvSpPr>
            <p:cNvPr id="18" name="Limitationen Subtitel">
              <a:extLst>
                <a:ext uri="{FF2B5EF4-FFF2-40B4-BE49-F238E27FC236}">
                  <a16:creationId xmlns:a16="http://schemas.microsoft.com/office/drawing/2014/main" id="{2E376F3B-EFEF-FF01-E09B-1227B7B0A792}"/>
                </a:ext>
              </a:extLst>
            </p:cNvPr>
            <p:cNvSpPr>
              <a:spLocks noGrp="1" noRot="1" noMove="1" noResize="1" noEditPoints="1" noAdjustHandles="1" noChangeArrowheads="1" noChangeShapeType="1"/>
            </p:cNvSpPr>
            <p:nvPr/>
          </p:nvSpPr>
          <p:spPr>
            <a:xfrm>
              <a:off x="9155639" y="5656220"/>
              <a:ext cx="2811981" cy="242789"/>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References</a:t>
              </a:r>
            </a:p>
          </p:txBody>
        </p:sp>
      </p:grpSp>
      <p:sp>
        <p:nvSpPr>
          <p:cNvPr id="8" name="Motivation TEXT">
            <a:extLst>
              <a:ext uri="{FF2B5EF4-FFF2-40B4-BE49-F238E27FC236}">
                <a16:creationId xmlns:a16="http://schemas.microsoft.com/office/drawing/2014/main" id="{78FED246-E9B8-08DC-3A4F-F69DB92E8253}"/>
              </a:ext>
            </a:extLst>
          </p:cNvPr>
          <p:cNvSpPr txBox="1">
            <a:spLocks/>
          </p:cNvSpPr>
          <p:nvPr/>
        </p:nvSpPr>
        <p:spPr>
          <a:xfrm>
            <a:off x="223909" y="1218827"/>
            <a:ext cx="3776316" cy="415498"/>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Wir vergleichen die Schätzgenauigkeit von Area-Level- (FH) und Unit-Level-Modellen (BHF) bei sehr kleinen Stichproben. Ein Simulationsansatz ermöglicht den direkten Vergleich der Schätzungen mit der bekannten wahren Verteilung der Zielvariable.</a:t>
            </a:r>
            <a:endParaRPr lang="en-US" sz="700" dirty="0">
              <a:latin typeface="Times New Roman" panose="02020603050405020304" pitchFamily="18" charset="0"/>
              <a:cs typeface="Times New Roman" panose="02020603050405020304" pitchFamily="18" charset="0"/>
            </a:endParaRPr>
          </a:p>
        </p:txBody>
      </p:sp>
      <p:grpSp>
        <p:nvGrpSpPr>
          <p:cNvPr id="73" name="Methods TEXT">
            <a:extLst>
              <a:ext uri="{FF2B5EF4-FFF2-40B4-BE49-F238E27FC236}">
                <a16:creationId xmlns:a16="http://schemas.microsoft.com/office/drawing/2014/main" id="{E4BB4153-ACBF-3AC5-8204-F556C69C37E1}"/>
              </a:ext>
            </a:extLst>
          </p:cNvPr>
          <p:cNvGrpSpPr>
            <a:grpSpLocks noGrp="1" noUngrp="1" noRot="1" noMove="1" noResize="1"/>
          </p:cNvGrpSpPr>
          <p:nvPr/>
        </p:nvGrpSpPr>
        <p:grpSpPr>
          <a:xfrm>
            <a:off x="224727" y="2171622"/>
            <a:ext cx="3795052" cy="3770263"/>
            <a:chOff x="224727" y="2171622"/>
            <a:chExt cx="3795052" cy="3770263"/>
          </a:xfrm>
        </p:grpSpPr>
        <p:sp>
          <p:nvSpPr>
            <p:cNvPr id="9" name="Textfeld 8">
              <a:extLst>
                <a:ext uri="{FF2B5EF4-FFF2-40B4-BE49-F238E27FC236}">
                  <a16:creationId xmlns:a16="http://schemas.microsoft.com/office/drawing/2014/main" id="{5CE1037F-1108-99AE-6C67-085097BB9C7C}"/>
                </a:ext>
              </a:extLst>
            </p:cNvPr>
            <p:cNvSpPr txBox="1">
              <a:spLocks/>
            </p:cNvSpPr>
            <p:nvPr/>
          </p:nvSpPr>
          <p:spPr>
            <a:xfrm>
              <a:off x="2895604" y="2175193"/>
              <a:ext cx="1124175" cy="738664"/>
            </a:xfrm>
            <a:prstGeom prst="rect">
              <a:avLst/>
            </a:prstGeom>
            <a:noFill/>
          </p:spPr>
          <p:txBody>
            <a:bodyPr wrap="square" rtlCol="0">
              <a:spAutoFit/>
            </a:bodyPr>
            <a:lstStyle/>
            <a:p>
              <a:r>
                <a:rPr lang="de-DE" sz="800" b="1" dirty="0">
                  <a:latin typeface="Times New Roman" panose="02020603050405020304" pitchFamily="18" charset="0"/>
                  <a:cs typeface="Times New Roman" panose="02020603050405020304" pitchFamily="18" charset="0"/>
                </a:rPr>
                <a:t>Daten</a:t>
              </a:r>
            </a:p>
            <a:p>
              <a:pPr algn="just"/>
              <a:r>
                <a:rPr lang="de-DE" sz="700" dirty="0">
                  <a:latin typeface="Times New Roman" panose="02020603050405020304" pitchFamily="18" charset="0"/>
                  <a:cs typeface="Times New Roman" panose="02020603050405020304" pitchFamily="18" charset="0"/>
                </a:rPr>
                <a:t>Vollerhebung (</a:t>
              </a:r>
              <a:r>
                <a:rPr lang="de-DE" sz="700" dirty="0" err="1">
                  <a:latin typeface="Times New Roman" panose="02020603050405020304" pitchFamily="18" charset="0"/>
                  <a:cs typeface="Times New Roman" panose="02020603050405020304" pitchFamily="18" charset="0"/>
                </a:rPr>
                <a:t>Census</a:t>
              </a:r>
              <a:r>
                <a:rPr lang="de-DE" sz="700" dirty="0">
                  <a:latin typeface="Times New Roman" panose="02020603050405020304" pitchFamily="18" charset="0"/>
                  <a:cs typeface="Times New Roman" panose="02020603050405020304" pitchFamily="18" charset="0"/>
                </a:rPr>
                <a:t> Bolivien 2024) mit Personen- und Haushaltsdaten. </a:t>
              </a:r>
            </a:p>
            <a:p>
              <a:pPr algn="just"/>
              <a:r>
                <a:rPr lang="de-DE" sz="600" dirty="0">
                  <a:latin typeface="Times New Roman" panose="02020603050405020304" pitchFamily="18" charset="0"/>
                  <a:cs typeface="Times New Roman" panose="02020603050405020304" pitchFamily="18" charset="0"/>
                </a:rPr>
                <a:t>Personen über 18 Jahre. </a:t>
              </a:r>
            </a:p>
          </p:txBody>
        </p:sp>
        <p:sp>
          <p:nvSpPr>
            <p:cNvPr id="13" name="Textfeld 12">
              <a:extLst>
                <a:ext uri="{FF2B5EF4-FFF2-40B4-BE49-F238E27FC236}">
                  <a16:creationId xmlns:a16="http://schemas.microsoft.com/office/drawing/2014/main" id="{279CE7AE-6ACD-F09B-AC9F-04BBEBADB6F2}"/>
                </a:ext>
              </a:extLst>
            </p:cNvPr>
            <p:cNvSpPr txBox="1">
              <a:spLocks noGrp="1" noRot="1" noMove="1" noResize="1" noEditPoints="1" noAdjustHandles="1" noChangeArrowheads="1" noChangeShapeType="1"/>
            </p:cNvSpPr>
            <p:nvPr/>
          </p:nvSpPr>
          <p:spPr>
            <a:xfrm>
              <a:off x="1346128" y="2171622"/>
              <a:ext cx="1582225" cy="3770263"/>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Modellbildung</a:t>
              </a:r>
            </a:p>
            <a:p>
              <a:pPr algn="just"/>
              <a:r>
                <a:rPr lang="de-DE" sz="700" dirty="0">
                  <a:latin typeface="Times New Roman" panose="02020603050405020304" pitchFamily="18" charset="0"/>
                  <a:cs typeface="Times New Roman" panose="02020603050405020304" pitchFamily="18" charset="0"/>
                </a:rPr>
                <a:t>Zunächst eine einzelne Stichprobe aus den simulierten Daten herangezogen. Die Variablenselektion erfolgt schrittweise: Variablen mit hohem Anteil fehlender Werte werden ausgeschlossen, ebenso Variablen mit sehr vielen Faktorstufen, stark korrelierte Variablen sowie Variablen, die inhaltlich zu nah an der Zielvariable Bildungsjahre liegen. Die finale Variablenauswahl erfolgt mittels </a:t>
              </a:r>
              <a:r>
                <a:rPr lang="de-DE" sz="700" dirty="0" err="1">
                  <a:latin typeface="Times New Roman" panose="02020603050405020304" pitchFamily="18" charset="0"/>
                  <a:cs typeface="Times New Roman" panose="02020603050405020304" pitchFamily="18" charset="0"/>
                </a:rPr>
                <a:t>Stepwise</a:t>
              </a:r>
              <a:r>
                <a:rPr lang="de-DE" sz="700" dirty="0">
                  <a:latin typeface="Times New Roman" panose="02020603050405020304" pitchFamily="18" charset="0"/>
                  <a:cs typeface="Times New Roman" panose="02020603050405020304" pitchFamily="18" charset="0"/>
                </a:rPr>
                <a:t>-Regression (</a:t>
              </a:r>
              <a:r>
                <a:rPr lang="de-DE" sz="700" dirty="0" err="1">
                  <a:latin typeface="Times New Roman" panose="02020603050405020304" pitchFamily="18" charset="0"/>
                  <a:cs typeface="Times New Roman" panose="02020603050405020304" pitchFamily="18" charset="0"/>
                </a:rPr>
                <a:t>backward</a:t>
              </a:r>
              <a:r>
                <a:rPr lang="de-DE" sz="700" dirty="0">
                  <a:latin typeface="Times New Roman" panose="02020603050405020304" pitchFamily="18" charset="0"/>
                  <a:cs typeface="Times New Roman" panose="02020603050405020304" pitchFamily="18" charset="0"/>
                </a:rPr>
                <a:t>, </a:t>
              </a:r>
              <a:r>
                <a:rPr lang="de-DE" sz="700" dirty="0" err="1">
                  <a:latin typeface="Times New Roman" panose="02020603050405020304" pitchFamily="18" charset="0"/>
                  <a:cs typeface="Times New Roman" panose="02020603050405020304" pitchFamily="18" charset="0"/>
                </a:rPr>
                <a:t>forward</a:t>
              </a:r>
              <a:r>
                <a:rPr lang="de-DE" sz="700" dirty="0">
                  <a:latin typeface="Times New Roman" panose="02020603050405020304" pitchFamily="18" charset="0"/>
                  <a:cs typeface="Times New Roman" panose="02020603050405020304" pitchFamily="18" charset="0"/>
                </a:rPr>
                <a:t>, </a:t>
              </a:r>
              <a:r>
                <a:rPr lang="de-DE" sz="700" dirty="0" err="1">
                  <a:latin typeface="Times New Roman" panose="02020603050405020304" pitchFamily="18" charset="0"/>
                  <a:cs typeface="Times New Roman" panose="02020603050405020304" pitchFamily="18" charset="0"/>
                </a:rPr>
                <a:t>both</a:t>
              </a:r>
              <a:r>
                <a:rPr lang="de-DE" sz="700" dirty="0">
                  <a:latin typeface="Times New Roman" panose="02020603050405020304" pitchFamily="18" charset="0"/>
                  <a:cs typeface="Times New Roman" panose="02020603050405020304" pitchFamily="18" charset="0"/>
                </a:rPr>
                <a:t>) auf Basis des BIC-Kriteriums, wodurch die Modellkomplexität reduziert wird, ohne die erklärte Varianz wesentlich zu verringern. Für nicht-faktorielle Variablen erfolgt eine Umkodierung in Dummy-Variablen. Die endgültigen FH- und BHF-Modelle werden anschließend mit den ausgewählten </a:t>
              </a:r>
              <a:r>
                <a:rPr lang="de-DE" sz="700" dirty="0" err="1">
                  <a:latin typeface="Times New Roman" panose="02020603050405020304" pitchFamily="18" charset="0"/>
                  <a:cs typeface="Times New Roman" panose="02020603050405020304" pitchFamily="18" charset="0"/>
                </a:rPr>
                <a:t>Kovariate</a:t>
              </a:r>
              <a:r>
                <a:rPr lang="de-DE" sz="700" dirty="0">
                  <a:latin typeface="Times New Roman" panose="02020603050405020304" pitchFamily="18" charset="0"/>
                  <a:cs typeface="Times New Roman" panose="02020603050405020304" pitchFamily="18" charset="0"/>
                </a:rPr>
                <a:t> geschätzt. Eingeschlossen sind sowohl individuelle Variablen wie Alter, Beruf und Lesefähigkeit, als auch haushaltsbezogene Indikatoren des Wohn- und Lebensstandards, darunter Urbanität, Krankenversicherung, Wohnqualität, Ausstattung der Wohnung (z. B. Küche, Warmwasserbereitung) und Autobesitz.</a:t>
              </a:r>
            </a:p>
            <a:p>
              <a:pPr algn="just"/>
              <a:endParaRPr lang="de-DE" sz="700" b="1" dirty="0">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62" name="Textfeld 61">
                  <a:extLst>
                    <a:ext uri="{FF2B5EF4-FFF2-40B4-BE49-F238E27FC236}">
                      <a16:creationId xmlns:a16="http://schemas.microsoft.com/office/drawing/2014/main" id="{77AF67E4-032D-DD27-C137-D14F00BCB6CD}"/>
                    </a:ext>
                  </a:extLst>
                </p:cNvPr>
                <p:cNvSpPr txBox="1">
                  <a:spLocks noGrp="1" noRot="1" noMove="1" noResize="1" noEditPoints="1" noAdjustHandles="1" noChangeArrowheads="1" noChangeShapeType="1"/>
                </p:cNvSpPr>
                <p:nvPr/>
              </p:nvSpPr>
              <p:spPr>
                <a:xfrm>
                  <a:off x="224727" y="4571894"/>
                  <a:ext cx="1121401" cy="1184940"/>
                </a:xfrm>
                <a:prstGeom prst="rect">
                  <a:avLst/>
                </a:prstGeom>
                <a:noFill/>
              </p:spPr>
              <p:txBody>
                <a:bodyPr wrap="square" rtlCol="0">
                  <a:spAutoFit/>
                </a:bodyPr>
                <a:lstStyle/>
                <a:p>
                  <a:pPr algn="just"/>
                  <a:r>
                    <a:rPr lang="de-DE" sz="800" b="1" dirty="0">
                      <a:latin typeface="Times New Roman" panose="02020603050405020304" pitchFamily="18" charset="0"/>
                      <a:cs typeface="Times New Roman" panose="02020603050405020304" pitchFamily="18" charset="0"/>
                    </a:rPr>
                    <a:t>Simulation</a:t>
                  </a:r>
                  <a:r>
                    <a:rPr lang="de-DE" sz="800" dirty="0">
                      <a:latin typeface="Times New Roman" panose="02020603050405020304" pitchFamily="18" charset="0"/>
                      <a:cs typeface="Times New Roman" panose="02020603050405020304" pitchFamily="18" charset="0"/>
                    </a:rPr>
                    <a:t> </a:t>
                  </a:r>
                </a:p>
                <a:p>
                  <a:pPr algn="just"/>
                  <a:r>
                    <a:rPr lang="de-DE" sz="700" dirty="0">
                      <a:latin typeface="Times New Roman" panose="02020603050405020304" pitchFamily="18" charset="0"/>
                      <a:cs typeface="Times New Roman" panose="02020603050405020304" pitchFamily="18" charset="0"/>
                    </a:rPr>
                    <a:t>Simulation von 200 Stichproben mittels SRS mit </a:t>
                  </a:r>
                  <a14:m>
                    <m:oMath xmlns:m="http://schemas.openxmlformats.org/officeDocument/2006/math">
                      <m:r>
                        <a:rPr lang="de-DE" sz="700" i="1">
                          <a:latin typeface="Cambria Math" panose="02040503050406030204" pitchFamily="18" charset="0"/>
                        </a:rPr>
                        <m:t>𝑛</m:t>
                      </m:r>
                      <m:r>
                        <a:rPr lang="de-DE" sz="700">
                          <a:latin typeface="Cambria Math" panose="02040503050406030204" pitchFamily="18" charset="0"/>
                        </a:rPr>
                        <m:t>=20</m:t>
                      </m:r>
                    </m:oMath>
                  </a14:m>
                  <a:r>
                    <a:rPr lang="de-DE" sz="700" dirty="0">
                      <a:latin typeface="Times New Roman" panose="02020603050405020304" pitchFamily="18" charset="0"/>
                      <a:cs typeface="Times New Roman" panose="02020603050405020304" pitchFamily="18" charset="0"/>
                    </a:rPr>
                    <a:t> pro Domäne für 113 Provinzen. Die Formel, die für das erste Sample ermittelt wurden dann auf diese</a:t>
                  </a:r>
                </a:p>
                <a:p>
                  <a:pPr algn="just"/>
                  <a:r>
                    <a:rPr lang="de-DE" sz="700" dirty="0">
                      <a:latin typeface="Times New Roman" panose="02020603050405020304" pitchFamily="18" charset="0"/>
                      <a:cs typeface="Times New Roman" panose="02020603050405020304" pitchFamily="18" charset="0"/>
                    </a:rPr>
                    <a:t>angewandt</a:t>
                  </a:r>
                  <a:br>
                    <a:rPr lang="de-DE" sz="700" dirty="0">
                      <a:latin typeface="Times New Roman" panose="02020603050405020304" pitchFamily="18" charset="0"/>
                      <a:cs typeface="Times New Roman" panose="02020603050405020304" pitchFamily="18" charset="0"/>
                    </a:rPr>
                  </a:br>
                  <a:endParaRPr lang="de-DE" sz="700" dirty="0">
                    <a:latin typeface="Times New Roman" panose="02020603050405020304" pitchFamily="18" charset="0"/>
                    <a:cs typeface="Times New Roman" panose="02020603050405020304" pitchFamily="18" charset="0"/>
                  </a:endParaRPr>
                </a:p>
              </p:txBody>
            </p:sp>
          </mc:Choice>
          <mc:Fallback>
            <p:sp>
              <p:nvSpPr>
                <p:cNvPr id="62" name="Textfeld 61">
                  <a:extLst>
                    <a:ext uri="{FF2B5EF4-FFF2-40B4-BE49-F238E27FC236}">
                      <a16:creationId xmlns:a16="http://schemas.microsoft.com/office/drawing/2014/main" id="{77AF67E4-032D-DD27-C137-D14F00BCB6CD}"/>
                    </a:ext>
                  </a:extLst>
                </p:cNvPr>
                <p:cNvSpPr txBox="1">
                  <a:spLocks noGrp="1" noRot="1" noChangeAspect="1" noMove="1" noResize="1" noEditPoints="1" noAdjustHandles="1" noChangeArrowheads="1" noChangeShapeType="1" noTextEdit="1"/>
                </p:cNvSpPr>
                <p:nvPr/>
              </p:nvSpPr>
              <p:spPr>
                <a:xfrm>
                  <a:off x="224727" y="4571894"/>
                  <a:ext cx="1121401" cy="1184940"/>
                </a:xfrm>
                <a:prstGeom prst="rect">
                  <a:avLst/>
                </a:prstGeom>
                <a:blipFill>
                  <a:blip r:embed="rId7"/>
                  <a:stretch>
                    <a:fillRect/>
                  </a:stretch>
                </a:blipFill>
              </p:spPr>
              <p:txBody>
                <a:bodyPr/>
                <a:lstStyle/>
                <a:p>
                  <a:r>
                    <a:rPr lang="en-US">
                      <a:noFill/>
                    </a:rPr>
                    <a:t> </a:t>
                  </a:r>
                </a:p>
              </p:txBody>
            </p:sp>
          </mc:Fallback>
        </mc:AlternateContent>
      </p:grpSp>
      <p:grpSp>
        <p:nvGrpSpPr>
          <p:cNvPr id="74" name="Ergebnisse TEXT ">
            <a:extLst>
              <a:ext uri="{FF2B5EF4-FFF2-40B4-BE49-F238E27FC236}">
                <a16:creationId xmlns:a16="http://schemas.microsoft.com/office/drawing/2014/main" id="{7B1995C3-34F4-E72A-C380-0E47670C649C}"/>
              </a:ext>
            </a:extLst>
          </p:cNvPr>
          <p:cNvGrpSpPr>
            <a:grpSpLocks noGrp="1" noUngrp="1" noRot="1" noMove="1" noResize="1"/>
          </p:cNvGrpSpPr>
          <p:nvPr/>
        </p:nvGrpSpPr>
        <p:grpSpPr>
          <a:xfrm>
            <a:off x="4306383" y="1397876"/>
            <a:ext cx="4551737" cy="4881930"/>
            <a:chOff x="4306383" y="1397876"/>
            <a:chExt cx="4551737" cy="4881930"/>
          </a:xfrm>
        </p:grpSpPr>
        <p:sp>
          <p:nvSpPr>
            <p:cNvPr id="63" name="Textfeld 62">
              <a:extLst>
                <a:ext uri="{FF2B5EF4-FFF2-40B4-BE49-F238E27FC236}">
                  <a16:creationId xmlns:a16="http://schemas.microsoft.com/office/drawing/2014/main" id="{DCB3016D-A1EC-C3B5-D196-ECAF377DD49D}"/>
                </a:ext>
              </a:extLst>
            </p:cNvPr>
            <p:cNvSpPr txBox="1">
              <a:spLocks noGrp="1" noRot="1" noMove="1" noResize="1" noEditPoints="1" noAdjustHandles="1" noChangeArrowheads="1" noChangeShapeType="1"/>
            </p:cNvSpPr>
            <p:nvPr/>
          </p:nvSpPr>
          <p:spPr>
            <a:xfrm>
              <a:off x="6638089" y="1397876"/>
              <a:ext cx="2182525" cy="738664"/>
            </a:xfrm>
            <a:prstGeom prst="rect">
              <a:avLst/>
            </a:prstGeom>
            <a:noFill/>
          </p:spPr>
          <p:txBody>
            <a:bodyPr wrap="square" rtlCol="0">
              <a:spAutoFit/>
            </a:bodyPr>
            <a:lstStyle/>
            <a:p>
              <a:r>
                <a:rPr lang="de-DE" sz="700" noProof="1">
                  <a:latin typeface="Times New Roman" panose="02020603050405020304" pitchFamily="18" charset="0"/>
                  <a:cs typeface="Times New Roman" panose="02020603050405020304" pitchFamily="18" charset="0"/>
                </a:rPr>
                <a:t>In diesem Abschnitt möchte ich dan nvor allem darüber reden, wie viel Variablen, durch die Regresssion ausgeschlossen wurden und welche variable, dann am ende übrig geblieben sind, außerdem, wie häufig welche variable bei dem BHF Modell dann für die Analyse ausgeschlossen wurde </a:t>
              </a:r>
            </a:p>
          </p:txBody>
        </p:sp>
        <p:sp>
          <p:nvSpPr>
            <p:cNvPr id="66" name="Textfeld 65">
              <a:extLst>
                <a:ext uri="{FF2B5EF4-FFF2-40B4-BE49-F238E27FC236}">
                  <a16:creationId xmlns:a16="http://schemas.microsoft.com/office/drawing/2014/main" id="{A627AF7D-A720-09A4-D9A1-4D65F31AAA7E}"/>
                </a:ext>
              </a:extLst>
            </p:cNvPr>
            <p:cNvSpPr txBox="1">
              <a:spLocks noGrp="1" noRot="1" noMove="1" noResize="1" noEditPoints="1" noAdjustHandles="1" noChangeArrowheads="1" noChangeShapeType="1"/>
            </p:cNvSpPr>
            <p:nvPr/>
          </p:nvSpPr>
          <p:spPr>
            <a:xfrm>
              <a:off x="4306383" y="2713673"/>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sp>
          <p:nvSpPr>
            <p:cNvPr id="67" name="Textfeld 66">
              <a:extLst>
                <a:ext uri="{FF2B5EF4-FFF2-40B4-BE49-F238E27FC236}">
                  <a16:creationId xmlns:a16="http://schemas.microsoft.com/office/drawing/2014/main" id="{926C3AF7-8D1A-B1AB-36DA-D3B9486CA2D0}"/>
                </a:ext>
              </a:extLst>
            </p:cNvPr>
            <p:cNvSpPr txBox="1">
              <a:spLocks noGrp="1" noRot="1" noMove="1" noResize="1" noEditPoints="1" noAdjustHandles="1" noChangeArrowheads="1" noChangeShapeType="1"/>
            </p:cNvSpPr>
            <p:nvPr/>
          </p:nvSpPr>
          <p:spPr>
            <a:xfrm>
              <a:off x="6675595" y="4058471"/>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sp>
          <p:nvSpPr>
            <p:cNvPr id="68" name="Textfeld 67">
              <a:extLst>
                <a:ext uri="{FF2B5EF4-FFF2-40B4-BE49-F238E27FC236}">
                  <a16:creationId xmlns:a16="http://schemas.microsoft.com/office/drawing/2014/main" id="{19968E51-F85F-6174-9978-1063C055C0AF}"/>
                </a:ext>
              </a:extLst>
            </p:cNvPr>
            <p:cNvSpPr txBox="1">
              <a:spLocks noGrp="1" noRot="1" noMove="1" noResize="1" noEditPoints="1" noAdjustHandles="1" noChangeArrowheads="1" noChangeShapeType="1"/>
            </p:cNvSpPr>
            <p:nvPr/>
          </p:nvSpPr>
          <p:spPr>
            <a:xfrm>
              <a:off x="4407498" y="5433420"/>
              <a:ext cx="2182525" cy="846386"/>
            </a:xfrm>
            <a:prstGeom prst="rect">
              <a:avLst/>
            </a:prstGeom>
            <a:noFill/>
          </p:spPr>
          <p:txBody>
            <a:bodyPr wrap="square" rtlCol="0">
              <a:spAutoFit/>
            </a:bodyPr>
            <a:lstStyle/>
            <a:p>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endParaRPr lang="en-US" sz="700" dirty="0">
                <a:latin typeface="Times New Roman" panose="02020603050405020304" pitchFamily="18" charset="0"/>
                <a:cs typeface="Times New Roman" panose="02020603050405020304" pitchFamily="18" charset="0"/>
              </a:endParaRPr>
            </a:p>
          </p:txBody>
        </p:sp>
      </p:grpSp>
      <p:sp>
        <p:nvSpPr>
          <p:cNvPr id="69" name="Diskussion TEXT">
            <a:extLst>
              <a:ext uri="{FF2B5EF4-FFF2-40B4-BE49-F238E27FC236}">
                <a16:creationId xmlns:a16="http://schemas.microsoft.com/office/drawing/2014/main" id="{40B4351F-BB46-F9DD-DD68-CBBBC43008B9}"/>
              </a:ext>
            </a:extLst>
          </p:cNvPr>
          <p:cNvSpPr txBox="1">
            <a:spLocks noGrp="1" noRot="1" noMove="1" noResize="1" noEditPoints="1" noAdjustHandles="1" noChangeArrowheads="1" noChangeShapeType="1"/>
          </p:cNvSpPr>
          <p:nvPr/>
        </p:nvSpPr>
        <p:spPr>
          <a:xfrm>
            <a:off x="9149683" y="1322354"/>
            <a:ext cx="2811981" cy="1061829"/>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Obwohl die Koeffizienten des BHF-Modells stabiler sind, erzielt das FH-Modell im Mittel niedrigere MSEs und liegt näher an den wahren Werten.</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Dies zeigt, dass größere Konsistenz der Parameter nicht automatisch höhere Genauigkeit der Schätzungen bedeutet, insbesondere bei sehr kleinen Stichproben pro Domäne.</a:t>
            </a:r>
            <a:br>
              <a:rPr lang="de-DE" sz="700" dirty="0">
                <a:latin typeface="Times New Roman" panose="02020603050405020304" pitchFamily="18" charset="0"/>
                <a:cs typeface="Times New Roman" panose="02020603050405020304" pitchFamily="18" charset="0"/>
              </a:rPr>
            </a:br>
            <a:r>
              <a:rPr lang="de-DE" sz="700" dirty="0">
                <a:latin typeface="Times New Roman" panose="02020603050405020304" pitchFamily="18" charset="0"/>
                <a:cs typeface="Times New Roman" panose="02020603050405020304" pitchFamily="18" charset="0"/>
              </a:rPr>
              <a:t>Der FH-Ansatz profitiert von der direkten Aggregation auf Domänenebene, während das BHF-Modell auf individuelle Daten angewiesen ist, die bei kleinen </a:t>
            </a:r>
            <a:r>
              <a:rPr lang="de-DE" sz="700" dirty="0" err="1">
                <a:latin typeface="Times New Roman" panose="02020603050405020304" pitchFamily="18" charset="0"/>
                <a:cs typeface="Times New Roman" panose="02020603050405020304" pitchFamily="18" charset="0"/>
              </a:rPr>
              <a:t>n</a:t>
            </a:r>
            <a:r>
              <a:rPr lang="de-DE" sz="700" dirty="0">
                <a:latin typeface="Times New Roman" panose="02020603050405020304" pitchFamily="18" charset="0"/>
                <a:cs typeface="Times New Roman" panose="02020603050405020304" pitchFamily="18" charset="0"/>
              </a:rPr>
              <a:t> stärker schwanken.</a:t>
            </a:r>
            <a:endParaRPr lang="en-US" sz="700" dirty="0">
              <a:latin typeface="Times New Roman" panose="02020603050405020304" pitchFamily="18" charset="0"/>
              <a:cs typeface="Times New Roman" panose="02020603050405020304" pitchFamily="18" charset="0"/>
            </a:endParaRPr>
          </a:p>
        </p:txBody>
      </p:sp>
      <p:sp>
        <p:nvSpPr>
          <p:cNvPr id="70" name="Diskussion TEXT">
            <a:extLst>
              <a:ext uri="{FF2B5EF4-FFF2-40B4-BE49-F238E27FC236}">
                <a16:creationId xmlns:a16="http://schemas.microsoft.com/office/drawing/2014/main" id="{B1D2B67E-5B0E-9D21-2893-1B61C01BB54C}"/>
              </a:ext>
            </a:extLst>
          </p:cNvPr>
          <p:cNvSpPr txBox="1">
            <a:spLocks noGrp="1" noRot="1" noMove="1" noResize="1" noEditPoints="1" noAdjustHandles="1" noChangeArrowheads="1" noChangeShapeType="1"/>
          </p:cNvSpPr>
          <p:nvPr/>
        </p:nvSpPr>
        <p:spPr>
          <a:xfrm>
            <a:off x="9144778" y="3282597"/>
            <a:ext cx="2811981" cy="1815882"/>
          </a:xfrm>
          <a:prstGeom prst="rect">
            <a:avLst/>
          </a:prstGeom>
          <a:noFill/>
        </p:spPr>
        <p:txBody>
          <a:bodyPr wrap="square" rtlCol="0">
            <a:spAutoFit/>
          </a:bodyPr>
          <a:lstStyle/>
          <a:p>
            <a:pPr algn="just"/>
            <a:r>
              <a:rPr lang="de-DE" sz="700" dirty="0">
                <a:latin typeface="Times New Roman" panose="02020603050405020304" pitchFamily="18" charset="0"/>
                <a:cs typeface="Times New Roman" panose="02020603050405020304" pitchFamily="18" charset="0"/>
              </a:rPr>
              <a:t>Die Verteilung der Residuen ist nicht optimal, und auch die gewählten Variablen weisen keine ideale Verteilung auf. Insbesondere bei korrelierten Variablen wäre es sinnvoll gewesen, zu prüfen, welche Variablen einen besseren Modell-Fit ermöglichen. Darüber hinaus würde ein aussagekräftiger Vergleich der Modelle erfordern, dass für jedes Modell eine separate Modelsuche durchgeführt wird, um die besten Prädiktoren zu identifizieren.</a:t>
            </a:r>
          </a:p>
          <a:p>
            <a:pPr algn="just"/>
            <a:endParaRPr lang="de-DE" sz="700" dirty="0">
              <a:latin typeface="Times New Roman" panose="02020603050405020304" pitchFamily="18" charset="0"/>
              <a:cs typeface="Times New Roman" panose="02020603050405020304" pitchFamily="18" charset="0"/>
            </a:endParaRPr>
          </a:p>
          <a:p>
            <a:pPr algn="just"/>
            <a:r>
              <a:rPr lang="de-DE" sz="700" dirty="0">
                <a:latin typeface="Times New Roman" panose="02020603050405020304" pitchFamily="18" charset="0"/>
                <a:cs typeface="Times New Roman" panose="02020603050405020304" pitchFamily="18" charset="0"/>
              </a:rPr>
              <a:t>Die Verteilung der Residuen ist nicht optimal, und auch die gewählten Variablen weisen keine ideale Verteilung auf. Insbesondere bei korrelierten Variablen wäre es sinnvoll gewesen, zu prüfen, welche Variablen einen besseren Modell-Fit ermöglichen. Darüber hinaus würde ein aussagekräftiger Vergleich der Modelle erfordern, dass für jedes Modell eine separate Modelsuche durchgeführt wird, um die besten Prädiktoren zu identifizieren.</a:t>
            </a:r>
          </a:p>
          <a:p>
            <a:pPr algn="just"/>
            <a:endParaRPr lang="de-DE" sz="700" dirty="0">
              <a:latin typeface="Times New Roman" panose="02020603050405020304" pitchFamily="18" charset="0"/>
              <a:cs typeface="Times New Roman" panose="02020603050405020304" pitchFamily="18" charset="0"/>
            </a:endParaRPr>
          </a:p>
        </p:txBody>
      </p:sp>
      <p:grpSp>
        <p:nvGrpSpPr>
          <p:cNvPr id="58" name="Formatierung Ergebnisse" hidden="1">
            <a:extLst>
              <a:ext uri="{FF2B5EF4-FFF2-40B4-BE49-F238E27FC236}">
                <a16:creationId xmlns:a16="http://schemas.microsoft.com/office/drawing/2014/main" id="{D00B1611-056B-4EAB-BDAA-F1CB68461FF8}"/>
              </a:ext>
            </a:extLst>
          </p:cNvPr>
          <p:cNvGrpSpPr>
            <a:grpSpLocks noGrp="1" noUngrp="1" noRot="1" noMove="1" noResize="1"/>
          </p:cNvGrpSpPr>
          <p:nvPr/>
        </p:nvGrpSpPr>
        <p:grpSpPr>
          <a:xfrm>
            <a:off x="4213273" y="1211823"/>
            <a:ext cx="4731535" cy="5502280"/>
            <a:chOff x="4213273" y="1314407"/>
            <a:chExt cx="4731535" cy="5399695"/>
          </a:xfrm>
        </p:grpSpPr>
        <p:sp>
          <p:nvSpPr>
            <p:cNvPr id="48" name="Rechteck 47">
              <a:extLst>
                <a:ext uri="{FF2B5EF4-FFF2-40B4-BE49-F238E27FC236}">
                  <a16:creationId xmlns:a16="http://schemas.microsoft.com/office/drawing/2014/main" id="{CB7BCF39-2AFF-C64D-F36E-C5D71C28D384}"/>
                </a:ext>
              </a:extLst>
            </p:cNvPr>
            <p:cNvSpPr>
              <a:spLocks noGrp="1" noRot="1" noMove="1" noResize="1" noEditPoints="1" noAdjustHandles="1" noChangeArrowheads="1" noChangeShapeType="1"/>
            </p:cNvSpPr>
            <p:nvPr/>
          </p:nvSpPr>
          <p:spPr>
            <a:xfrm>
              <a:off x="4213273"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hteck 48">
              <a:extLst>
                <a:ext uri="{FF2B5EF4-FFF2-40B4-BE49-F238E27FC236}">
                  <a16:creationId xmlns:a16="http://schemas.microsoft.com/office/drawing/2014/main" id="{7F0C2D73-EDFB-D170-D263-DD0DB5D0C74B}"/>
                </a:ext>
              </a:extLst>
            </p:cNvPr>
            <p:cNvSpPr>
              <a:spLocks noGrp="1" noRot="1" noMove="1" noResize="1" noEditPoints="1" noAdjustHandles="1" noChangeArrowheads="1" noChangeShapeType="1"/>
            </p:cNvSpPr>
            <p:nvPr/>
          </p:nvSpPr>
          <p:spPr>
            <a:xfrm>
              <a:off x="6575830"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hteck 51">
              <a:extLst>
                <a:ext uri="{FF2B5EF4-FFF2-40B4-BE49-F238E27FC236}">
                  <a16:creationId xmlns:a16="http://schemas.microsoft.com/office/drawing/2014/main" id="{6FF5018C-6B29-7EE1-DD53-4BEC06E64F6C}"/>
                </a:ext>
              </a:extLst>
            </p:cNvPr>
            <p:cNvSpPr>
              <a:spLocks noGrp="1" noRot="1" noMove="1" noResize="1" noEditPoints="1" noAdjustHandles="1" noChangeArrowheads="1" noChangeShapeType="1"/>
            </p:cNvSpPr>
            <p:nvPr/>
          </p:nvSpPr>
          <p:spPr>
            <a:xfrm>
              <a:off x="4219928"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hteck 52">
              <a:extLst>
                <a:ext uri="{FF2B5EF4-FFF2-40B4-BE49-F238E27FC236}">
                  <a16:creationId xmlns:a16="http://schemas.microsoft.com/office/drawing/2014/main" id="{18D5CD4C-C452-34DD-26A0-0989A798ABC4}"/>
                </a:ext>
              </a:extLst>
            </p:cNvPr>
            <p:cNvSpPr>
              <a:spLocks noGrp="1" noRot="1" noMove="1" noResize="1" noEditPoints="1" noAdjustHandles="1" noChangeArrowheads="1" noChangeShapeType="1"/>
            </p:cNvSpPr>
            <p:nvPr/>
          </p:nvSpPr>
          <p:spPr>
            <a:xfrm>
              <a:off x="6582485"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hteck 53">
              <a:extLst>
                <a:ext uri="{FF2B5EF4-FFF2-40B4-BE49-F238E27FC236}">
                  <a16:creationId xmlns:a16="http://schemas.microsoft.com/office/drawing/2014/main" id="{E13FB9F8-667D-9563-D1C5-59AA3566F873}"/>
                </a:ext>
              </a:extLst>
            </p:cNvPr>
            <p:cNvSpPr>
              <a:spLocks noGrp="1" noRot="1" noMove="1" noResize="1" noEditPoints="1" noAdjustHandles="1" noChangeArrowheads="1" noChangeShapeType="1"/>
            </p:cNvSpPr>
            <p:nvPr/>
          </p:nvSpPr>
          <p:spPr>
            <a:xfrm>
              <a:off x="4219696"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hteck 54">
              <a:extLst>
                <a:ext uri="{FF2B5EF4-FFF2-40B4-BE49-F238E27FC236}">
                  <a16:creationId xmlns:a16="http://schemas.microsoft.com/office/drawing/2014/main" id="{05D670CE-2F4D-8606-4FBE-992B880A02BD}"/>
                </a:ext>
              </a:extLst>
            </p:cNvPr>
            <p:cNvSpPr>
              <a:spLocks noGrp="1" noRot="1" noMove="1" noResize="1" noEditPoints="1" noAdjustHandles="1" noChangeArrowheads="1" noChangeShapeType="1"/>
            </p:cNvSpPr>
            <p:nvPr/>
          </p:nvSpPr>
          <p:spPr>
            <a:xfrm>
              <a:off x="6582253"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hteck 55">
              <a:extLst>
                <a:ext uri="{FF2B5EF4-FFF2-40B4-BE49-F238E27FC236}">
                  <a16:creationId xmlns:a16="http://schemas.microsoft.com/office/drawing/2014/main" id="{EBB09029-752B-C1A6-9D70-478663B3FDB8}"/>
                </a:ext>
              </a:extLst>
            </p:cNvPr>
            <p:cNvSpPr>
              <a:spLocks noGrp="1" noRot="1" noMove="1" noResize="1" noEditPoints="1" noAdjustHandles="1" noChangeArrowheads="1" noChangeShapeType="1"/>
            </p:cNvSpPr>
            <p:nvPr/>
          </p:nvSpPr>
          <p:spPr>
            <a:xfrm>
              <a:off x="4226351"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hteck 56">
              <a:extLst>
                <a:ext uri="{FF2B5EF4-FFF2-40B4-BE49-F238E27FC236}">
                  <a16:creationId xmlns:a16="http://schemas.microsoft.com/office/drawing/2014/main" id="{2C2E3894-F3DE-81D5-210F-2DCA4114BD76}"/>
                </a:ext>
              </a:extLst>
            </p:cNvPr>
            <p:cNvSpPr>
              <a:spLocks noGrp="1" noRot="1" noMove="1" noResize="1" noEditPoints="1" noAdjustHandles="1" noChangeArrowheads="1" noChangeShapeType="1"/>
            </p:cNvSpPr>
            <p:nvPr/>
          </p:nvSpPr>
          <p:spPr>
            <a:xfrm>
              <a:off x="6588908"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0" name="Methoden GRAHPS">
            <a:extLst>
              <a:ext uri="{FF2B5EF4-FFF2-40B4-BE49-F238E27FC236}">
                <a16:creationId xmlns:a16="http://schemas.microsoft.com/office/drawing/2014/main" id="{AE46B771-93D8-C0CF-23CC-FED23201D373}"/>
              </a:ext>
            </a:extLst>
          </p:cNvPr>
          <p:cNvGrpSpPr>
            <a:grpSpLocks noGrp="1" noUngrp="1" noRot="1" noMove="1" noResize="1"/>
          </p:cNvGrpSpPr>
          <p:nvPr/>
        </p:nvGrpSpPr>
        <p:grpSpPr>
          <a:xfrm>
            <a:off x="237130" y="2190660"/>
            <a:ext cx="3751765" cy="4494658"/>
            <a:chOff x="237130" y="2190660"/>
            <a:chExt cx="3751765" cy="4494658"/>
          </a:xfrm>
        </p:grpSpPr>
        <p:pic>
          <p:nvPicPr>
            <p:cNvPr id="25" name="Grafik 24" descr="Ein Bild, das Text, Diagramm, Design enthält.&#10;&#10;KI-generierte Inhalte können fehlerhaft sein.">
              <a:extLst>
                <a:ext uri="{FF2B5EF4-FFF2-40B4-BE49-F238E27FC236}">
                  <a16:creationId xmlns:a16="http://schemas.microsoft.com/office/drawing/2014/main" id="{16874CC3-2FE0-A439-6722-F5B08FF5BACC}"/>
                </a:ext>
              </a:extLst>
            </p:cNvPr>
            <p:cNvPicPr>
              <a:picLocks noGrp="1" noRot="1" noChangeAspect="1" noMove="1" noResize="1" noEditPoints="1" noAdjustHandles="1" noChangeArrowheads="1" noChangeShapeType="1" noCrop="1"/>
            </p:cNvPicPr>
            <p:nvPr/>
          </p:nvPicPr>
          <p:blipFill>
            <a:blip r:embed="rId8"/>
            <a:srcRect b="19796"/>
            <a:stretch>
              <a:fillRect/>
            </a:stretch>
          </p:blipFill>
          <p:spPr>
            <a:xfrm>
              <a:off x="237130" y="2190660"/>
              <a:ext cx="1122690" cy="2401184"/>
            </a:xfrm>
            <a:prstGeom prst="rect">
              <a:avLst/>
            </a:prstGeom>
          </p:spPr>
        </p:pic>
        <p:pic>
          <p:nvPicPr>
            <p:cNvPr id="28" name="Grafik 27" descr="Ein Bild, das Text, Diagramm, Reihe, Design enthält.&#10;&#10;KI-generierte Inhalte können fehlerhaft sein.">
              <a:extLst>
                <a:ext uri="{FF2B5EF4-FFF2-40B4-BE49-F238E27FC236}">
                  <a16:creationId xmlns:a16="http://schemas.microsoft.com/office/drawing/2014/main" id="{43837050-43BA-BFCB-575E-0A8B08F8E40A}"/>
                </a:ext>
              </a:extLst>
            </p:cNvPr>
            <p:cNvPicPr>
              <a:picLocks noGrp="1" noRot="1" noChangeAspect="1" noMove="1" noResize="1" noEditPoints="1" noAdjustHandles="1" noChangeArrowheads="1" noChangeShapeType="1" noCrop="1"/>
            </p:cNvPicPr>
            <p:nvPr/>
          </p:nvPicPr>
          <p:blipFill>
            <a:blip r:embed="rId9"/>
            <a:stretch>
              <a:fillRect/>
            </a:stretch>
          </p:blipFill>
          <p:spPr>
            <a:xfrm>
              <a:off x="2864720" y="3687517"/>
              <a:ext cx="1124175" cy="2997801"/>
            </a:xfrm>
            <a:prstGeom prst="rect">
              <a:avLst/>
            </a:prstGeom>
          </p:spPr>
        </p:pic>
      </p:grpSp>
      <p:pic>
        <p:nvPicPr>
          <p:cNvPr id="35" name="Grafik 34" descr="Ein Bild, das Diagramm, Reihe enthält.&#10;&#10;KI-generierte Inhalte können fehlerhaft sein.">
            <a:extLst>
              <a:ext uri="{FF2B5EF4-FFF2-40B4-BE49-F238E27FC236}">
                <a16:creationId xmlns:a16="http://schemas.microsoft.com/office/drawing/2014/main" id="{3EE69B1D-0E0D-02DA-BCA7-2AD118CC533D}"/>
              </a:ext>
            </a:extLst>
          </p:cNvPr>
          <p:cNvPicPr>
            <a:picLocks noChangeAspect="1"/>
          </p:cNvPicPr>
          <p:nvPr/>
        </p:nvPicPr>
        <p:blipFill>
          <a:blip r:embed="rId10"/>
          <a:stretch>
            <a:fillRect/>
          </a:stretch>
        </p:blipFill>
        <p:spPr>
          <a:xfrm>
            <a:off x="6596388" y="2521841"/>
            <a:ext cx="2293640" cy="1529094"/>
          </a:xfrm>
          <a:prstGeom prst="rect">
            <a:avLst/>
          </a:prstGeom>
        </p:spPr>
      </p:pic>
      <p:pic>
        <p:nvPicPr>
          <p:cNvPr id="37" name="Grafik 36" descr="Ein Bild, das Text, Screenshot, Diagramm, Reihe enthält.&#10;&#10;KI-generierte Inhalte können fehlerhaft sein.">
            <a:extLst>
              <a:ext uri="{FF2B5EF4-FFF2-40B4-BE49-F238E27FC236}">
                <a16:creationId xmlns:a16="http://schemas.microsoft.com/office/drawing/2014/main" id="{56AB33D8-9D0D-4327-1AA8-AAF68CAACACF}"/>
              </a:ext>
            </a:extLst>
          </p:cNvPr>
          <p:cNvPicPr>
            <a:picLocks noChangeAspect="1"/>
          </p:cNvPicPr>
          <p:nvPr/>
        </p:nvPicPr>
        <p:blipFill>
          <a:blip r:embed="rId11"/>
          <a:stretch>
            <a:fillRect/>
          </a:stretch>
        </p:blipFill>
        <p:spPr>
          <a:xfrm>
            <a:off x="4310948" y="1250107"/>
            <a:ext cx="2205344" cy="1470229"/>
          </a:xfrm>
          <a:prstGeom prst="rect">
            <a:avLst/>
          </a:prstGeom>
        </p:spPr>
      </p:pic>
      <p:pic>
        <p:nvPicPr>
          <p:cNvPr id="44" name="Grafik 43" descr="Ein Bild, das Karte enthält.&#10;&#10;KI-generierte Inhalte können fehlerhaft sein.">
            <a:extLst>
              <a:ext uri="{FF2B5EF4-FFF2-40B4-BE49-F238E27FC236}">
                <a16:creationId xmlns:a16="http://schemas.microsoft.com/office/drawing/2014/main" id="{4325A5FB-EDE6-5183-CCE9-73F5ED137F4E}"/>
              </a:ext>
            </a:extLst>
          </p:cNvPr>
          <p:cNvPicPr>
            <a:picLocks noChangeAspect="1"/>
          </p:cNvPicPr>
          <p:nvPr/>
        </p:nvPicPr>
        <p:blipFill>
          <a:blip r:embed="rId12"/>
          <a:stretch>
            <a:fillRect/>
          </a:stretch>
        </p:blipFill>
        <p:spPr>
          <a:xfrm>
            <a:off x="4440936" y="4029754"/>
            <a:ext cx="2099848" cy="1399898"/>
          </a:xfrm>
          <a:prstGeom prst="rect">
            <a:avLst/>
          </a:prstGeom>
        </p:spPr>
      </p:pic>
      <p:sp>
        <p:nvSpPr>
          <p:cNvPr id="29" name="Textfeld 28">
            <a:extLst>
              <a:ext uri="{FF2B5EF4-FFF2-40B4-BE49-F238E27FC236}">
                <a16:creationId xmlns:a16="http://schemas.microsoft.com/office/drawing/2014/main" id="{E9223301-0410-35F6-6F92-46F1A59025E0}"/>
              </a:ext>
            </a:extLst>
          </p:cNvPr>
          <p:cNvSpPr txBox="1"/>
          <p:nvPr/>
        </p:nvSpPr>
        <p:spPr>
          <a:xfrm>
            <a:off x="3060511" y="3247746"/>
            <a:ext cx="6121020" cy="369332"/>
          </a:xfrm>
          <a:prstGeom prst="rect">
            <a:avLst/>
          </a:prstGeom>
          <a:noFill/>
        </p:spPr>
        <p:txBody>
          <a:bodyPr wrap="square">
            <a:spAutoFit/>
          </a:bodyPr>
          <a:lstStyle/>
          <a:p>
            <a:endParaRPr lang="en-US" dirty="0"/>
          </a:p>
        </p:txBody>
      </p:sp>
    </p:spTree>
    <p:extLst>
      <p:ext uri="{BB962C8B-B14F-4D97-AF65-F5344CB8AC3E}">
        <p14:creationId xmlns:p14="http://schemas.microsoft.com/office/powerpoint/2010/main" val="33558144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09946469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4996</Words>
  <Application>Microsoft Macintosh PowerPoint</Application>
  <PresentationFormat>Breitbild</PresentationFormat>
  <Paragraphs>226</Paragraphs>
  <Slides>9</Slides>
  <Notes>7</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9</vt:i4>
      </vt:variant>
    </vt:vector>
  </HeadingPairs>
  <TitlesOfParts>
    <vt:vector size="15" baseType="lpstr">
      <vt:lpstr>Aptos</vt:lpstr>
      <vt:lpstr>Aptos Display</vt:lpstr>
      <vt:lpstr>Arial</vt:lpstr>
      <vt:lpstr>Cambria Math</vt:lpstr>
      <vt:lpstr>Times New Roman</vt:lpstr>
      <vt:lpstr>Office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lorenz oehler</dc:creator>
  <cp:lastModifiedBy>lorenz oehler</cp:lastModifiedBy>
  <cp:revision>5</cp:revision>
  <cp:lastPrinted>2026-01-24T20:00:57Z</cp:lastPrinted>
  <dcterms:created xsi:type="dcterms:W3CDTF">2026-01-23T14:46:44Z</dcterms:created>
  <dcterms:modified xsi:type="dcterms:W3CDTF">2026-01-24T20:45:38Z</dcterms:modified>
</cp:coreProperties>
</file>

<file path=docProps/thumbnail.jpeg>
</file>